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1" r:id="rId6"/>
    <p:sldId id="260" r:id="rId7"/>
    <p:sldId id="267" r:id="rId8"/>
    <p:sldId id="265" r:id="rId9"/>
    <p:sldId id="266" r:id="rId10"/>
    <p:sldId id="262" r:id="rId11"/>
    <p:sldId id="269" r:id="rId12"/>
    <p:sldId id="268" r:id="rId13"/>
    <p:sldId id="270" r:id="rId14"/>
    <p:sldId id="271" r:id="rId15"/>
    <p:sldId id="272" r:id="rId16"/>
    <p:sldId id="273" r:id="rId17"/>
    <p:sldId id="274" r:id="rId18"/>
    <p:sldId id="275" r:id="rId19"/>
    <p:sldId id="276" r:id="rId20"/>
    <p:sldId id="277" r:id="rId21"/>
    <p:sldId id="278" r:id="rId22"/>
    <p:sldId id="279" r:id="rId23"/>
    <p:sldId id="285" r:id="rId24"/>
    <p:sldId id="280" r:id="rId25"/>
    <p:sldId id="281" r:id="rId26"/>
    <p:sldId id="282" r:id="rId27"/>
    <p:sldId id="286" r:id="rId28"/>
    <p:sldId id="264" r:id="rId29"/>
    <p:sldId id="284" r:id="rId30"/>
    <p:sldId id="283" r:id="rId31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44" d="100"/>
          <a:sy n="44" d="100"/>
        </p:scale>
        <p:origin x="1116" y="4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/>
              <a:t>Cliquez pour modifier le style du titre</a:t>
            </a:r>
            <a:endParaRPr lang="fr-BE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Cliquez pour modifier le style des sous-titres du masque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pPr/>
              <a:t>06/12/2025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  <a:endParaRPr lang="fr-BE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pPr/>
              <a:t>06/12/2025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/>
              <a:t>Cliquez pour modifier le style du titre</a:t>
            </a:r>
            <a:endParaRPr lang="fr-BE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pPr/>
              <a:t>06/12/2025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pPr/>
              <a:t>06/12/2025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/>
              <a:t>Cliquez pour modifier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pPr/>
              <a:t>06/12/2025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pPr/>
              <a:t>06/12/2025</a:t>
            </a:fld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Cliquez pour modifier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pPr/>
              <a:t>06/12/2025</a:t>
            </a:fld>
            <a:endParaRPr lang="fr-BE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  <a:endParaRPr lang="fr-BE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pPr/>
              <a:t>06/12/2025</a:t>
            </a:fld>
            <a:endParaRPr lang="fr-BE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pPr/>
              <a:t>06/12/2025</a:t>
            </a:fld>
            <a:endParaRPr lang="fr-BE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pour modifier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pPr/>
              <a:t>06/12/2025</a:t>
            </a:fld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pour modifier le style du titre</a:t>
            </a:r>
            <a:endParaRPr lang="fr-BE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BE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pPr/>
              <a:t>06/12/2025</a:t>
            </a:fld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Cliquez pour modifier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309A6D-C09C-4548-B29A-6CF363A7E532}" type="datetimeFigureOut">
              <a:rPr lang="fr-FR" smtClean="0"/>
              <a:pPr/>
              <a:t>06/12/2025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4668DC-857F-487D-BFFA-8C0CA5037977}" type="slidenum">
              <a:rPr lang="fr-BE" smtClean="0"/>
              <a:pPr/>
              <a:t>‹N°›</a:t>
            </a:fld>
            <a:endParaRPr lang="fr-B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hyperlink" Target="https://youtu.be/PpibXxSdFik" TargetMode="External"/><Relationship Id="rId7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youtube.com/watch?v=LUfW9qv7lk0" TargetMode="External"/><Relationship Id="rId5" Type="http://schemas.openxmlformats.org/officeDocument/2006/relationships/hyperlink" Target="https://www.youtube.com/watch?v=FEwAF8xCFes" TargetMode="External"/><Relationship Id="rId4" Type="http://schemas.openxmlformats.org/officeDocument/2006/relationships/hyperlink" Target="https://www.youtube.com/shorts/j-XXfy2Tj4E" TargetMode="External"/><Relationship Id="rId9" Type="http://schemas.openxmlformats.org/officeDocument/2006/relationships/image" Target="../media/image26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hyperlink" Target="https://www.inrs.fr/media.html?refINRS=ED%206293" TargetMode="Externa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hyperlink" Target="https://www.youtube.com/watch?v=IO0-2yCAfEo" TargetMode="Externa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hyperlink" Target="https://www.youtube.com/watch?v=jjEbnkC1l78" TargetMode="Externa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hyperlink" Target="https://christophe-tomczak.canoprof.fr/eleve/Vid%C3%A9o%20S%C3%A9curit%C3%A9%20Autonomie/Projet%20Vid%C3%A9o%20S%C3%A9curit%C3%A9%20Autonomie@2/res/Trame_VSA_-_Protection_Collective.mp4" TargetMode="Externa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dirty="0"/>
              <a:t>La sécurité dans les ateliers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4581128"/>
            <a:ext cx="6400800" cy="1057672"/>
          </a:xfrm>
        </p:spPr>
        <p:txBody>
          <a:bodyPr/>
          <a:lstStyle/>
          <a:p>
            <a:r>
              <a:rPr lang="fr-FR" dirty="0"/>
              <a:t>Classe 2 REMI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La Prévention…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fr-FR" dirty="0"/>
              <a:t>Selon vous, quels sont les moyens pour réaliser une bonne campagne de sensibilisation concernant les risques professionnels ?</a:t>
            </a:r>
          </a:p>
          <a:p>
            <a:endParaRPr lang="fr-FR" dirty="0"/>
          </a:p>
          <a:p>
            <a:r>
              <a:rPr lang="fr-FR" dirty="0"/>
              <a:t>Avez-vous identifié des risques dans l’atelier lors de la première séance ou lors de la visite de l’atelier ?</a:t>
            </a:r>
          </a:p>
          <a:p>
            <a:endParaRPr lang="fr-FR" dirty="0"/>
          </a:p>
          <a:p>
            <a:r>
              <a:rPr lang="fr-FR" dirty="0"/>
              <a:t>Pourquoi faut-il éviter d’avoir des accidents du travail ? Que cela implique t-il pour l’entreprise, pour le salarié ? ?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Que va-t-il se passer… ?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600201"/>
            <a:ext cx="8147248" cy="2908919"/>
          </a:xfrm>
        </p:spPr>
        <p:txBody>
          <a:bodyPr/>
          <a:lstStyle/>
          <a:p>
            <a:r>
              <a:rPr lang="fr-FR" dirty="0"/>
              <a:t>Vous allez essayer de deviner ce qu’il va se passer à partir de la photographie.</a:t>
            </a:r>
          </a:p>
          <a:p>
            <a:r>
              <a:rPr lang="fr-FR" dirty="0"/>
              <a:t>Les vidéos seront présentées à la fin et vous corrigerez par vous même</a:t>
            </a:r>
          </a:p>
        </p:txBody>
      </p:sp>
      <p:graphicFrame>
        <p:nvGraphicFramePr>
          <p:cNvPr id="5" name="Tableau 4"/>
          <p:cNvGraphicFramePr>
            <a:graphicFrameLocks noGrp="1"/>
          </p:cNvGraphicFramePr>
          <p:nvPr/>
        </p:nvGraphicFramePr>
        <p:xfrm>
          <a:off x="1524000" y="4509120"/>
          <a:ext cx="6096000" cy="1823908"/>
        </p:xfrm>
        <a:graphic>
          <a:graphicData uri="http://schemas.openxmlformats.org/drawingml/2006/table">
            <a:tbl>
              <a:tblPr/>
              <a:tblGrid>
                <a:gridCol w="30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823908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r-FR" sz="1300" dirty="0" err="1">
                          <a:latin typeface="Calibri"/>
                          <a:ea typeface="Calibri"/>
                          <a:cs typeface="Times New Roman"/>
                        </a:rPr>
                        <a:t>Qu</a:t>
                      </a:r>
                      <a:r>
                        <a:rPr lang="fr-FR" sz="1300" dirty="0">
                          <a:latin typeface="Calibri"/>
                          <a:ea typeface="Calibri"/>
                          <a:cs typeface="Times New Roman"/>
                        </a:rPr>
                        <a:t>. 1 : ………… Réponse : ……….. pt : …….</a:t>
                      </a:r>
                      <a:endParaRPr lang="fr-FR" sz="11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r-FR" sz="1300" dirty="0" err="1">
                          <a:latin typeface="Calibri"/>
                          <a:ea typeface="Calibri"/>
                          <a:cs typeface="Times New Roman"/>
                        </a:rPr>
                        <a:t>Qu</a:t>
                      </a:r>
                      <a:r>
                        <a:rPr lang="fr-FR" sz="1300" dirty="0">
                          <a:latin typeface="Calibri"/>
                          <a:ea typeface="Calibri"/>
                          <a:cs typeface="Times New Roman"/>
                        </a:rPr>
                        <a:t>. 2 : ………… Réponse : ……….. pt : …….</a:t>
                      </a:r>
                      <a:endParaRPr lang="fr-FR" sz="11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r-FR" sz="1300" dirty="0" err="1">
                          <a:latin typeface="Calibri"/>
                          <a:ea typeface="Calibri"/>
                          <a:cs typeface="Times New Roman"/>
                        </a:rPr>
                        <a:t>Qu</a:t>
                      </a:r>
                      <a:r>
                        <a:rPr lang="fr-FR" sz="1300" dirty="0">
                          <a:latin typeface="Calibri"/>
                          <a:ea typeface="Calibri"/>
                          <a:cs typeface="Times New Roman"/>
                        </a:rPr>
                        <a:t>. 3 : ………… Réponse : ……….. pt : …….</a:t>
                      </a:r>
                      <a:endParaRPr lang="fr-FR" sz="11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r-FR" sz="1300" dirty="0" err="1">
                          <a:latin typeface="Calibri"/>
                          <a:ea typeface="Calibri"/>
                          <a:cs typeface="Times New Roman"/>
                        </a:rPr>
                        <a:t>Qu</a:t>
                      </a:r>
                      <a:r>
                        <a:rPr lang="fr-FR" sz="1300" dirty="0">
                          <a:latin typeface="Calibri"/>
                          <a:ea typeface="Calibri"/>
                          <a:cs typeface="Times New Roman"/>
                        </a:rPr>
                        <a:t>. 4 : ………… Réponse : ……….. pt : …….</a:t>
                      </a:r>
                      <a:endParaRPr lang="fr-FR" sz="11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r-FR" sz="1300" dirty="0" err="1">
                          <a:latin typeface="Calibri"/>
                          <a:ea typeface="Calibri"/>
                          <a:cs typeface="Times New Roman"/>
                        </a:rPr>
                        <a:t>Qu</a:t>
                      </a:r>
                      <a:r>
                        <a:rPr lang="fr-FR" sz="1300" dirty="0">
                          <a:latin typeface="Calibri"/>
                          <a:ea typeface="Calibri"/>
                          <a:cs typeface="Times New Roman"/>
                        </a:rPr>
                        <a:t>. 5 : ………… Réponse : ……….. pt : …….</a:t>
                      </a:r>
                      <a:endParaRPr lang="fr-FR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035" marR="6603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r-FR" sz="1300" dirty="0" err="1">
                          <a:latin typeface="Calibri"/>
                          <a:ea typeface="Calibri"/>
                          <a:cs typeface="Times New Roman"/>
                        </a:rPr>
                        <a:t>Qu</a:t>
                      </a:r>
                      <a:r>
                        <a:rPr lang="fr-FR" sz="1300" dirty="0">
                          <a:latin typeface="Calibri"/>
                          <a:ea typeface="Calibri"/>
                          <a:cs typeface="Times New Roman"/>
                        </a:rPr>
                        <a:t>. 6 : ………… Réponse : ……….. pt : …….</a:t>
                      </a:r>
                      <a:endParaRPr lang="fr-FR" sz="11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r-FR" sz="1300" dirty="0" err="1">
                          <a:latin typeface="Calibri"/>
                          <a:ea typeface="Calibri"/>
                          <a:cs typeface="Times New Roman"/>
                        </a:rPr>
                        <a:t>Qu</a:t>
                      </a:r>
                      <a:r>
                        <a:rPr lang="fr-FR" sz="1300" dirty="0">
                          <a:latin typeface="Calibri"/>
                          <a:ea typeface="Calibri"/>
                          <a:cs typeface="Times New Roman"/>
                        </a:rPr>
                        <a:t>. 7 : ………… Réponse : ……….. pt : …….</a:t>
                      </a:r>
                      <a:endParaRPr lang="fr-FR" sz="11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r-FR" sz="1300" dirty="0" err="1">
                          <a:latin typeface="Calibri"/>
                          <a:ea typeface="Calibri"/>
                          <a:cs typeface="Times New Roman"/>
                        </a:rPr>
                        <a:t>Qu</a:t>
                      </a:r>
                      <a:r>
                        <a:rPr lang="fr-FR" sz="1300" dirty="0">
                          <a:latin typeface="Calibri"/>
                          <a:ea typeface="Calibri"/>
                          <a:cs typeface="Times New Roman"/>
                        </a:rPr>
                        <a:t>. 8 : ………… Réponse : ……….. pt : …….</a:t>
                      </a:r>
                      <a:endParaRPr lang="fr-FR" sz="11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r-FR" sz="1300" dirty="0" err="1">
                          <a:latin typeface="Calibri"/>
                          <a:ea typeface="Calibri"/>
                          <a:cs typeface="Times New Roman"/>
                        </a:rPr>
                        <a:t>Qu</a:t>
                      </a:r>
                      <a:r>
                        <a:rPr lang="fr-FR" sz="1300" dirty="0">
                          <a:latin typeface="Calibri"/>
                          <a:ea typeface="Calibri"/>
                          <a:cs typeface="Times New Roman"/>
                        </a:rPr>
                        <a:t>. 9 : ………… Réponse : ……….. pt : …….</a:t>
                      </a:r>
                      <a:endParaRPr lang="fr-FR" sz="11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r-FR" sz="1300" dirty="0" err="1">
                          <a:latin typeface="Calibri"/>
                          <a:ea typeface="Calibri"/>
                          <a:cs typeface="Times New Roman"/>
                        </a:rPr>
                        <a:t>Qu</a:t>
                      </a:r>
                      <a:r>
                        <a:rPr lang="fr-FR" sz="1300" dirty="0">
                          <a:latin typeface="Calibri"/>
                          <a:ea typeface="Calibri"/>
                          <a:cs typeface="Times New Roman"/>
                        </a:rPr>
                        <a:t>. 10 : ………… Réponse : ……….. pt : …….</a:t>
                      </a:r>
                      <a:endParaRPr lang="fr-FR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035" marR="6603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6" name="Légende encadrée 2 5"/>
          <p:cNvSpPr/>
          <p:nvPr/>
        </p:nvSpPr>
        <p:spPr>
          <a:xfrm>
            <a:off x="3239852" y="3933056"/>
            <a:ext cx="3924436" cy="432048"/>
          </a:xfrm>
          <a:prstGeom prst="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243195"/>
              <a:gd name="adj6" fmla="val -2090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Inscrivez les réponses ici (A, B, ou C)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3200" dirty="0"/>
              <a:t>Que va-t-il se passer dans l’atelier d’Usinage ?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600201"/>
            <a:ext cx="8435280" cy="1684783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lphaUcPeriod"/>
            </a:pPr>
            <a:r>
              <a:rPr lang="fr-FR" sz="2800" dirty="0"/>
              <a:t>L’employé se fait mal au bras en dévissant l’outil</a:t>
            </a:r>
          </a:p>
          <a:p>
            <a:pPr marL="514350" indent="-514350">
              <a:buFont typeface="+mj-lt"/>
              <a:buAutoNum type="alphaUcPeriod"/>
            </a:pPr>
            <a:r>
              <a:rPr lang="fr-FR" sz="2800" dirty="0"/>
              <a:t>Son pied vient s’enrouler sur la machine</a:t>
            </a:r>
          </a:p>
          <a:p>
            <a:pPr marL="514350" indent="-514350">
              <a:buFont typeface="+mj-lt"/>
              <a:buAutoNum type="alphaUcPeriod"/>
            </a:pPr>
            <a:r>
              <a:rPr lang="fr-FR" sz="2800" dirty="0"/>
              <a:t>Le camarade fait tomber son téléphone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 b="7246"/>
          <a:stretch>
            <a:fillRect/>
          </a:stretch>
        </p:blipFill>
        <p:spPr bwMode="auto">
          <a:xfrm>
            <a:off x="1466655" y="3212976"/>
            <a:ext cx="6210690" cy="3240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ZoneTexte 5"/>
          <p:cNvSpPr txBox="1"/>
          <p:nvPr/>
        </p:nvSpPr>
        <p:spPr>
          <a:xfrm>
            <a:off x="0" y="0"/>
            <a:ext cx="24482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/>
              <a:t>Question 1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404664"/>
            <a:ext cx="8229600" cy="706090"/>
          </a:xfrm>
        </p:spPr>
        <p:txBody>
          <a:bodyPr>
            <a:normAutofit/>
          </a:bodyPr>
          <a:lstStyle/>
          <a:p>
            <a:pPr algn="l"/>
            <a:r>
              <a:rPr lang="fr-FR" sz="3200" dirty="0"/>
              <a:t>Que va-t-il se passer dans l’atelier d’Usinage ?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4360" y="1268760"/>
            <a:ext cx="8435280" cy="1684783"/>
          </a:xfrm>
        </p:spPr>
        <p:txBody>
          <a:bodyPr>
            <a:normAutofit fontScale="92500" lnSpcReduction="10000"/>
          </a:bodyPr>
          <a:lstStyle/>
          <a:p>
            <a:pPr marL="514350" indent="-514350">
              <a:buFont typeface="+mj-lt"/>
              <a:buAutoNum type="alphaUcPeriod"/>
            </a:pPr>
            <a:r>
              <a:rPr lang="fr-FR" sz="2800" dirty="0"/>
              <a:t>La porte de la machine de droite va s’ouvrir et une pièce sera éjectée</a:t>
            </a:r>
          </a:p>
          <a:p>
            <a:pPr marL="514350" indent="-514350">
              <a:buFont typeface="+mj-lt"/>
              <a:buAutoNum type="alphaUcPeriod"/>
            </a:pPr>
            <a:r>
              <a:rPr lang="fr-FR" sz="2800" dirty="0"/>
              <a:t>Un employé s’amuse avec un chariot</a:t>
            </a:r>
          </a:p>
          <a:p>
            <a:pPr marL="514350" indent="-514350">
              <a:buFont typeface="+mj-lt"/>
              <a:buAutoNum type="alphaUcPeriod"/>
            </a:pPr>
            <a:r>
              <a:rPr lang="fr-FR" sz="2800" dirty="0"/>
              <a:t>Les pièces noires vont tomber au sol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5616" y="2996952"/>
            <a:ext cx="6552728" cy="36859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ZoneTexte 5"/>
          <p:cNvSpPr txBox="1"/>
          <p:nvPr/>
        </p:nvSpPr>
        <p:spPr>
          <a:xfrm>
            <a:off x="0" y="0"/>
            <a:ext cx="24482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/>
              <a:t>Question 2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404664"/>
            <a:ext cx="8229600" cy="706090"/>
          </a:xfrm>
        </p:spPr>
        <p:txBody>
          <a:bodyPr>
            <a:normAutofit/>
          </a:bodyPr>
          <a:lstStyle/>
          <a:p>
            <a:pPr algn="l"/>
            <a:r>
              <a:rPr lang="fr-FR" sz="3200" dirty="0"/>
              <a:t>Que va-t-il se passer dans l’atelier d’Usinage ?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4360" y="1268760"/>
            <a:ext cx="8435280" cy="1684783"/>
          </a:xfrm>
        </p:spPr>
        <p:txBody>
          <a:bodyPr>
            <a:normAutofit fontScale="92500"/>
          </a:bodyPr>
          <a:lstStyle/>
          <a:p>
            <a:pPr marL="514350" indent="-514350">
              <a:buFont typeface="+mj-lt"/>
              <a:buAutoNum type="alphaUcPeriod"/>
            </a:pPr>
            <a:r>
              <a:rPr lang="fr-FR" sz="2800" dirty="0"/>
              <a:t>L’employé va faire tomber sa casquette dans la machine</a:t>
            </a:r>
          </a:p>
          <a:p>
            <a:pPr marL="514350" indent="-514350">
              <a:buFont typeface="+mj-lt"/>
              <a:buAutoNum type="alphaUcPeriod"/>
            </a:pPr>
            <a:r>
              <a:rPr lang="fr-FR" sz="2800" dirty="0"/>
              <a:t>Le tube va se plier en deux </a:t>
            </a:r>
          </a:p>
          <a:p>
            <a:pPr marL="514350" indent="-514350">
              <a:buFont typeface="+mj-lt"/>
              <a:buAutoNum type="alphaUcPeriod"/>
            </a:pPr>
            <a:r>
              <a:rPr lang="fr-FR" sz="2800" dirty="0"/>
              <a:t>L’ électricité de l’atelier va se couper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 l="11100" t="14800" r="12828" b="10441"/>
          <a:stretch>
            <a:fillRect/>
          </a:stretch>
        </p:blipFill>
        <p:spPr bwMode="auto">
          <a:xfrm>
            <a:off x="1367644" y="2996952"/>
            <a:ext cx="6408712" cy="35427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ZoneTexte 5"/>
          <p:cNvSpPr txBox="1"/>
          <p:nvPr/>
        </p:nvSpPr>
        <p:spPr>
          <a:xfrm>
            <a:off x="0" y="0"/>
            <a:ext cx="24482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/>
              <a:t>Question 3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404664"/>
            <a:ext cx="8229600" cy="706090"/>
          </a:xfrm>
        </p:spPr>
        <p:txBody>
          <a:bodyPr>
            <a:normAutofit/>
          </a:bodyPr>
          <a:lstStyle/>
          <a:p>
            <a:pPr algn="l"/>
            <a:r>
              <a:rPr lang="fr-FR" sz="3200" dirty="0"/>
              <a:t>Que va-t-il se passer dans l’atelier d’Usinage ?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4360" y="1268760"/>
            <a:ext cx="8435280" cy="1684783"/>
          </a:xfrm>
        </p:spPr>
        <p:txBody>
          <a:bodyPr>
            <a:normAutofit fontScale="92500" lnSpcReduction="10000"/>
          </a:bodyPr>
          <a:lstStyle/>
          <a:p>
            <a:pPr marL="514350" indent="-514350">
              <a:buFont typeface="+mj-lt"/>
              <a:buAutoNum type="alphaUcPeriod"/>
            </a:pPr>
            <a:r>
              <a:rPr lang="fr-FR" sz="2800" dirty="0"/>
              <a:t>Le chien présent à gauche va demander une caresse à son maître</a:t>
            </a:r>
          </a:p>
          <a:p>
            <a:pPr marL="514350" indent="-514350">
              <a:buFont typeface="+mj-lt"/>
              <a:buAutoNum type="alphaUcPeriod"/>
            </a:pPr>
            <a:r>
              <a:rPr lang="fr-FR" sz="2800" dirty="0"/>
              <a:t>La personne va enlever son Tee-shirt</a:t>
            </a:r>
          </a:p>
          <a:p>
            <a:pPr marL="514350" indent="-514350">
              <a:buFont typeface="+mj-lt"/>
              <a:buAutoNum type="alphaUcPeriod"/>
            </a:pPr>
            <a:r>
              <a:rPr lang="fr-FR" sz="2800" dirty="0"/>
              <a:t>La moto va tomber et provoquer un incendie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 l="21495" t="14800" r="22751" b="24407"/>
          <a:stretch>
            <a:fillRect/>
          </a:stretch>
        </p:blipFill>
        <p:spPr bwMode="auto">
          <a:xfrm>
            <a:off x="1871700" y="3140968"/>
            <a:ext cx="5400600" cy="33123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ZoneTexte 5"/>
          <p:cNvSpPr txBox="1"/>
          <p:nvPr/>
        </p:nvSpPr>
        <p:spPr>
          <a:xfrm>
            <a:off x="0" y="0"/>
            <a:ext cx="24482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/>
              <a:t>Question 4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404664"/>
            <a:ext cx="8229600" cy="706090"/>
          </a:xfrm>
        </p:spPr>
        <p:txBody>
          <a:bodyPr>
            <a:normAutofit/>
          </a:bodyPr>
          <a:lstStyle/>
          <a:p>
            <a:pPr algn="l"/>
            <a:r>
              <a:rPr lang="fr-FR" sz="3200" dirty="0"/>
              <a:t>Que va-t-il se passer lors du Fraisage?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95536" y="1412776"/>
            <a:ext cx="3497560" cy="4824536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lphaUcPeriod"/>
            </a:pPr>
            <a:r>
              <a:rPr lang="fr-FR" sz="2800" dirty="0"/>
              <a:t>Le bloc en plastique va se détacher</a:t>
            </a:r>
          </a:p>
          <a:p>
            <a:pPr marL="514350" indent="-514350">
              <a:buFont typeface="+mj-lt"/>
              <a:buAutoNum type="alphaUcPeriod"/>
            </a:pPr>
            <a:r>
              <a:rPr lang="fr-FR" sz="2800" dirty="0"/>
              <a:t>Le bloc en plastique va prendre feu</a:t>
            </a:r>
          </a:p>
          <a:p>
            <a:pPr marL="514350" indent="-514350">
              <a:buFont typeface="+mj-lt"/>
              <a:buAutoNum type="alphaUcPeriod"/>
            </a:pPr>
            <a:r>
              <a:rPr lang="fr-FR" sz="2800" dirty="0"/>
              <a:t>La fraise va se recouvrir du plastique bleu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06602" y="2204864"/>
            <a:ext cx="4577358" cy="42279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ZoneTexte 5"/>
          <p:cNvSpPr txBox="1"/>
          <p:nvPr/>
        </p:nvSpPr>
        <p:spPr>
          <a:xfrm>
            <a:off x="0" y="0"/>
            <a:ext cx="24482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/>
              <a:t>Question 5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404664"/>
            <a:ext cx="8229600" cy="706090"/>
          </a:xfrm>
        </p:spPr>
        <p:txBody>
          <a:bodyPr>
            <a:normAutofit/>
          </a:bodyPr>
          <a:lstStyle/>
          <a:p>
            <a:pPr algn="l"/>
            <a:r>
              <a:rPr lang="fr-FR" sz="2800" dirty="0"/>
              <a:t>Que va-t-il se passer lors du soudage de la cuve ?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4360" y="2060848"/>
            <a:ext cx="4649688" cy="3960440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lphaUcPeriod"/>
            </a:pPr>
            <a:r>
              <a:rPr lang="fr-FR" sz="2800" dirty="0"/>
              <a:t>Le soudeur va tomber en arrière</a:t>
            </a:r>
          </a:p>
          <a:p>
            <a:pPr marL="514350" indent="-514350">
              <a:buFont typeface="+mj-lt"/>
              <a:buAutoNum type="alphaUcPeriod"/>
            </a:pPr>
            <a:r>
              <a:rPr lang="fr-FR" sz="2800" dirty="0"/>
              <a:t>La voiture va reculer car le frein à main s’est desserré </a:t>
            </a:r>
          </a:p>
          <a:p>
            <a:pPr marL="514350" indent="-514350">
              <a:buFont typeface="+mj-lt"/>
              <a:buAutoNum type="alphaUcPeriod"/>
            </a:pPr>
            <a:r>
              <a:rPr lang="fr-FR" sz="2800" dirty="0"/>
              <a:t>L’homme à droite va trébucher et faire tomber le soudeur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4048" y="1916832"/>
            <a:ext cx="3686810" cy="4608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ZoneTexte 5"/>
          <p:cNvSpPr txBox="1"/>
          <p:nvPr/>
        </p:nvSpPr>
        <p:spPr>
          <a:xfrm>
            <a:off x="0" y="0"/>
            <a:ext cx="24482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/>
              <a:t>Question 6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404664"/>
            <a:ext cx="4546848" cy="1584176"/>
          </a:xfrm>
        </p:spPr>
        <p:txBody>
          <a:bodyPr>
            <a:normAutofit/>
          </a:bodyPr>
          <a:lstStyle/>
          <a:p>
            <a:pPr algn="l"/>
            <a:r>
              <a:rPr lang="fr-FR" sz="2800" dirty="0"/>
              <a:t>Voici une meuleuse d’angle. Sans le carter de protection….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23528" y="2564904"/>
            <a:ext cx="4649688" cy="3960440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lphaUcPeriod"/>
            </a:pPr>
            <a:r>
              <a:rPr lang="fr-FR" sz="2800" dirty="0"/>
              <a:t>L’utilisateur peut rater la découpe du tube</a:t>
            </a:r>
          </a:p>
          <a:p>
            <a:pPr marL="514350" indent="-514350">
              <a:buFont typeface="+mj-lt"/>
              <a:buAutoNum type="alphaUcPeriod"/>
            </a:pPr>
            <a:r>
              <a:rPr lang="fr-FR" sz="2800" dirty="0"/>
              <a:t>L’utilisation peut se prendre des éclats du disque entre les deux yeux</a:t>
            </a:r>
          </a:p>
          <a:p>
            <a:pPr marL="514350" indent="-514350">
              <a:buFont typeface="+mj-lt"/>
              <a:buAutoNum type="alphaUcPeriod"/>
            </a:pPr>
            <a:r>
              <a:rPr lang="fr-FR" sz="2800" dirty="0"/>
              <a:t>L’utilisateur est plus rapide  dans le travail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 l="38505" t="15640" r="38343" b="20000"/>
          <a:stretch>
            <a:fillRect/>
          </a:stretch>
        </p:blipFill>
        <p:spPr bwMode="auto">
          <a:xfrm>
            <a:off x="5364088" y="1124744"/>
            <a:ext cx="3528392" cy="5517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ZoneTexte 5"/>
          <p:cNvSpPr txBox="1"/>
          <p:nvPr/>
        </p:nvSpPr>
        <p:spPr>
          <a:xfrm>
            <a:off x="0" y="0"/>
            <a:ext cx="24482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/>
              <a:t>Question 7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404664"/>
            <a:ext cx="7571184" cy="720080"/>
          </a:xfrm>
        </p:spPr>
        <p:txBody>
          <a:bodyPr>
            <a:normAutofit fontScale="90000"/>
          </a:bodyPr>
          <a:lstStyle/>
          <a:p>
            <a:pPr algn="l"/>
            <a:r>
              <a:rPr lang="fr-FR" sz="2800" dirty="0"/>
              <a:t>Les brûlures aux mains et aux yeux ont été faites par : 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67544" y="1052736"/>
            <a:ext cx="8208912" cy="2376264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lphaUcPeriod"/>
            </a:pPr>
            <a:r>
              <a:rPr lang="fr-FR" sz="2800" dirty="0"/>
              <a:t>Des pièces chaudes</a:t>
            </a:r>
          </a:p>
          <a:p>
            <a:pPr marL="514350" indent="-514350">
              <a:buFont typeface="+mj-lt"/>
              <a:buAutoNum type="alphaUcPeriod"/>
            </a:pPr>
            <a:r>
              <a:rPr lang="fr-FR" sz="2800" dirty="0"/>
              <a:t>D’un manque de protection à cause des UV</a:t>
            </a:r>
          </a:p>
          <a:p>
            <a:pPr marL="514350" indent="-514350">
              <a:buFont typeface="+mj-lt"/>
              <a:buAutoNum type="alphaUcPeriod"/>
            </a:pPr>
            <a:r>
              <a:rPr lang="fr-FR" sz="2800" dirty="0"/>
              <a:t>L’intensité de soudage qui est trop élevée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1640" y="2996952"/>
            <a:ext cx="6480720" cy="3548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ZoneTexte 5"/>
          <p:cNvSpPr txBox="1"/>
          <p:nvPr/>
        </p:nvSpPr>
        <p:spPr>
          <a:xfrm>
            <a:off x="0" y="0"/>
            <a:ext cx="24482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/>
              <a:t>Question 8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9" name="Image 2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1804" y="1268760"/>
            <a:ext cx="8100392" cy="5360333"/>
          </a:xfrm>
          <a:prstGeom prst="rect">
            <a:avLst/>
          </a:prstGeom>
          <a:noFill/>
        </p:spPr>
      </p:pic>
      <p:sp>
        <p:nvSpPr>
          <p:cNvPr id="2057" name="Oval 9"/>
          <p:cNvSpPr>
            <a:spLocks noChangeArrowheads="1"/>
          </p:cNvSpPr>
          <p:nvPr/>
        </p:nvSpPr>
        <p:spPr bwMode="auto">
          <a:xfrm>
            <a:off x="8388424" y="3429000"/>
            <a:ext cx="540000" cy="540000"/>
          </a:xfrm>
          <a:prstGeom prst="ellipse">
            <a:avLst/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062" name="Rectangle 1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sp>
        <p:nvSpPr>
          <p:cNvPr id="2066" name="Rectangle 18"/>
          <p:cNvSpPr>
            <a:spLocks noChangeArrowheads="1"/>
          </p:cNvSpPr>
          <p:nvPr/>
        </p:nvSpPr>
        <p:spPr bwMode="auto">
          <a:xfrm>
            <a:off x="0" y="45720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Dans l’atelier</a:t>
            </a:r>
            <a:endParaRPr kumimoji="0" lang="fr-F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077" name="Rectangle 29"/>
          <p:cNvSpPr>
            <a:spLocks noChangeArrowheads="1"/>
          </p:cNvSpPr>
          <p:nvPr/>
        </p:nvSpPr>
        <p:spPr bwMode="auto">
          <a:xfrm>
            <a:off x="0" y="478155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Oval 9"/>
          <p:cNvSpPr>
            <a:spLocks noChangeArrowheads="1"/>
          </p:cNvSpPr>
          <p:nvPr/>
        </p:nvSpPr>
        <p:spPr bwMode="auto">
          <a:xfrm>
            <a:off x="8460432" y="4797152"/>
            <a:ext cx="540000" cy="540000"/>
          </a:xfrm>
          <a:prstGeom prst="ellipse">
            <a:avLst/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Oval 9"/>
          <p:cNvSpPr>
            <a:spLocks noChangeArrowheads="1"/>
          </p:cNvSpPr>
          <p:nvPr/>
        </p:nvSpPr>
        <p:spPr bwMode="auto">
          <a:xfrm>
            <a:off x="7668344" y="1700808"/>
            <a:ext cx="540000" cy="540000"/>
          </a:xfrm>
          <a:prstGeom prst="ellipse">
            <a:avLst/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Oval 9"/>
          <p:cNvSpPr>
            <a:spLocks noChangeArrowheads="1"/>
          </p:cNvSpPr>
          <p:nvPr/>
        </p:nvSpPr>
        <p:spPr bwMode="auto">
          <a:xfrm>
            <a:off x="6876256" y="1340768"/>
            <a:ext cx="540000" cy="540000"/>
          </a:xfrm>
          <a:prstGeom prst="ellipse">
            <a:avLst/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4" name="Oval 9"/>
          <p:cNvSpPr>
            <a:spLocks noChangeArrowheads="1"/>
          </p:cNvSpPr>
          <p:nvPr/>
        </p:nvSpPr>
        <p:spPr bwMode="auto">
          <a:xfrm>
            <a:off x="4572000" y="1484784"/>
            <a:ext cx="540000" cy="540000"/>
          </a:xfrm>
          <a:prstGeom prst="ellipse">
            <a:avLst/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5" name="Oval 9"/>
          <p:cNvSpPr>
            <a:spLocks noChangeArrowheads="1"/>
          </p:cNvSpPr>
          <p:nvPr/>
        </p:nvSpPr>
        <p:spPr bwMode="auto">
          <a:xfrm>
            <a:off x="2771800" y="1700808"/>
            <a:ext cx="540000" cy="540000"/>
          </a:xfrm>
          <a:prstGeom prst="ellipse">
            <a:avLst/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6" name="Oval 9"/>
          <p:cNvSpPr>
            <a:spLocks noChangeArrowheads="1"/>
          </p:cNvSpPr>
          <p:nvPr/>
        </p:nvSpPr>
        <p:spPr bwMode="auto">
          <a:xfrm>
            <a:off x="3851920" y="3429000"/>
            <a:ext cx="540000" cy="540000"/>
          </a:xfrm>
          <a:prstGeom prst="ellipse">
            <a:avLst/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7" name="Oval 9"/>
          <p:cNvSpPr>
            <a:spLocks noChangeArrowheads="1"/>
          </p:cNvSpPr>
          <p:nvPr/>
        </p:nvSpPr>
        <p:spPr bwMode="auto">
          <a:xfrm>
            <a:off x="5652120" y="4221088"/>
            <a:ext cx="540000" cy="540000"/>
          </a:xfrm>
          <a:prstGeom prst="ellipse">
            <a:avLst/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8" name="Oval 9"/>
          <p:cNvSpPr>
            <a:spLocks noChangeArrowheads="1"/>
          </p:cNvSpPr>
          <p:nvPr/>
        </p:nvSpPr>
        <p:spPr bwMode="auto">
          <a:xfrm>
            <a:off x="2339752" y="4653136"/>
            <a:ext cx="540000" cy="540000"/>
          </a:xfrm>
          <a:prstGeom prst="ellipse">
            <a:avLst/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9" name="Oval 9"/>
          <p:cNvSpPr>
            <a:spLocks noChangeArrowheads="1"/>
          </p:cNvSpPr>
          <p:nvPr/>
        </p:nvSpPr>
        <p:spPr bwMode="auto">
          <a:xfrm>
            <a:off x="1547664" y="3933056"/>
            <a:ext cx="540000" cy="540000"/>
          </a:xfrm>
          <a:prstGeom prst="ellipse">
            <a:avLst/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0" name="Oval 9"/>
          <p:cNvSpPr>
            <a:spLocks noChangeArrowheads="1"/>
          </p:cNvSpPr>
          <p:nvPr/>
        </p:nvSpPr>
        <p:spPr bwMode="auto">
          <a:xfrm>
            <a:off x="3851920" y="4797152"/>
            <a:ext cx="540000" cy="540000"/>
          </a:xfrm>
          <a:prstGeom prst="ellipse">
            <a:avLst/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2" name="Oval 9"/>
          <p:cNvSpPr>
            <a:spLocks noChangeArrowheads="1"/>
          </p:cNvSpPr>
          <p:nvPr/>
        </p:nvSpPr>
        <p:spPr bwMode="auto">
          <a:xfrm>
            <a:off x="2771800" y="1124744"/>
            <a:ext cx="540000" cy="540000"/>
          </a:xfrm>
          <a:prstGeom prst="ellipse">
            <a:avLst/>
          </a:prstGeom>
          <a:solidFill>
            <a:srgbClr val="FFFFFF"/>
          </a:solidFill>
          <a:ln w="38100">
            <a:solidFill>
              <a:srgbClr val="FF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4</a:t>
            </a:r>
          </a:p>
        </p:txBody>
      </p:sp>
      <p:sp>
        <p:nvSpPr>
          <p:cNvPr id="33" name="Oval 9"/>
          <p:cNvSpPr>
            <a:spLocks noChangeArrowheads="1"/>
          </p:cNvSpPr>
          <p:nvPr/>
        </p:nvSpPr>
        <p:spPr bwMode="auto">
          <a:xfrm>
            <a:off x="4572000" y="908720"/>
            <a:ext cx="540000" cy="540000"/>
          </a:xfrm>
          <a:prstGeom prst="ellipse">
            <a:avLst/>
          </a:prstGeom>
          <a:solidFill>
            <a:srgbClr val="FFFFFF"/>
          </a:solidFill>
          <a:ln w="38100">
            <a:solidFill>
              <a:srgbClr val="FF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7</a:t>
            </a:r>
          </a:p>
        </p:txBody>
      </p:sp>
      <p:sp>
        <p:nvSpPr>
          <p:cNvPr id="34" name="Oval 9"/>
          <p:cNvSpPr>
            <a:spLocks noChangeArrowheads="1"/>
          </p:cNvSpPr>
          <p:nvPr/>
        </p:nvSpPr>
        <p:spPr bwMode="auto">
          <a:xfrm>
            <a:off x="6876256" y="764704"/>
            <a:ext cx="540000" cy="540000"/>
          </a:xfrm>
          <a:prstGeom prst="ellipse">
            <a:avLst/>
          </a:prstGeom>
          <a:solidFill>
            <a:srgbClr val="FFFFFF"/>
          </a:solidFill>
          <a:ln w="38100">
            <a:solidFill>
              <a:srgbClr val="FF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fr-FR" dirty="0">
                <a:latin typeface="Arial" pitchFamily="34" charset="0"/>
                <a:cs typeface="Arial" pitchFamily="34" charset="0"/>
              </a:rPr>
              <a:t>8</a:t>
            </a:r>
            <a:endParaRPr kumimoji="0" lang="fr-F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5" name="Oval 9"/>
          <p:cNvSpPr>
            <a:spLocks noChangeArrowheads="1"/>
          </p:cNvSpPr>
          <p:nvPr/>
        </p:nvSpPr>
        <p:spPr bwMode="auto">
          <a:xfrm>
            <a:off x="8028384" y="1412776"/>
            <a:ext cx="540000" cy="540000"/>
          </a:xfrm>
          <a:prstGeom prst="ellipse">
            <a:avLst/>
          </a:prstGeom>
          <a:solidFill>
            <a:srgbClr val="FFFFFF"/>
          </a:solidFill>
          <a:ln w="38100">
            <a:solidFill>
              <a:srgbClr val="FF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9</a:t>
            </a:r>
          </a:p>
        </p:txBody>
      </p:sp>
      <p:sp>
        <p:nvSpPr>
          <p:cNvPr id="37" name="Oval 9"/>
          <p:cNvSpPr>
            <a:spLocks noChangeArrowheads="1"/>
          </p:cNvSpPr>
          <p:nvPr/>
        </p:nvSpPr>
        <p:spPr bwMode="auto">
          <a:xfrm>
            <a:off x="8460432" y="4221088"/>
            <a:ext cx="540000" cy="540000"/>
          </a:xfrm>
          <a:prstGeom prst="ellipse">
            <a:avLst/>
          </a:prstGeom>
          <a:solidFill>
            <a:srgbClr val="FFFFFF"/>
          </a:solidFill>
          <a:ln w="38100">
            <a:solidFill>
              <a:srgbClr val="FF0000"/>
            </a:solidFill>
            <a:round/>
            <a:headEnd/>
            <a:tailEnd/>
          </a:ln>
        </p:spPr>
        <p:txBody>
          <a:bodyPr vert="horz" wrap="square" lIns="36000" tIns="45720" rIns="3600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fr-FR" dirty="0">
                <a:latin typeface="Arial" pitchFamily="34" charset="0"/>
                <a:cs typeface="Arial" pitchFamily="34" charset="0"/>
              </a:rPr>
              <a:t>12</a:t>
            </a:r>
            <a:endParaRPr kumimoji="0" lang="fr-F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8" name="Oval 9"/>
          <p:cNvSpPr>
            <a:spLocks noChangeArrowheads="1"/>
          </p:cNvSpPr>
          <p:nvPr/>
        </p:nvSpPr>
        <p:spPr bwMode="auto">
          <a:xfrm>
            <a:off x="5868144" y="3789040"/>
            <a:ext cx="540000" cy="540000"/>
          </a:xfrm>
          <a:prstGeom prst="ellipse">
            <a:avLst/>
          </a:prstGeom>
          <a:solidFill>
            <a:srgbClr val="FFFFFF"/>
          </a:solidFill>
          <a:ln w="38100">
            <a:solidFill>
              <a:srgbClr val="FF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5</a:t>
            </a:r>
          </a:p>
        </p:txBody>
      </p:sp>
      <p:sp>
        <p:nvSpPr>
          <p:cNvPr id="39" name="Oval 9"/>
          <p:cNvSpPr>
            <a:spLocks noChangeArrowheads="1"/>
          </p:cNvSpPr>
          <p:nvPr/>
        </p:nvSpPr>
        <p:spPr bwMode="auto">
          <a:xfrm>
            <a:off x="3419872" y="3717032"/>
            <a:ext cx="540000" cy="540000"/>
          </a:xfrm>
          <a:prstGeom prst="ellipse">
            <a:avLst/>
          </a:prstGeom>
          <a:solidFill>
            <a:srgbClr val="FFFFFF"/>
          </a:solidFill>
          <a:ln w="38100">
            <a:solidFill>
              <a:srgbClr val="FF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6</a:t>
            </a:r>
          </a:p>
        </p:txBody>
      </p:sp>
      <p:sp>
        <p:nvSpPr>
          <p:cNvPr id="40" name="Oval 9"/>
          <p:cNvSpPr>
            <a:spLocks noChangeArrowheads="1"/>
          </p:cNvSpPr>
          <p:nvPr/>
        </p:nvSpPr>
        <p:spPr bwMode="auto">
          <a:xfrm>
            <a:off x="1115616" y="4221088"/>
            <a:ext cx="540000" cy="540000"/>
          </a:xfrm>
          <a:prstGeom prst="ellipse">
            <a:avLst/>
          </a:prstGeom>
          <a:solidFill>
            <a:srgbClr val="FFFFFF"/>
          </a:solidFill>
          <a:ln w="38100">
            <a:solidFill>
              <a:srgbClr val="FF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1</a:t>
            </a:r>
          </a:p>
        </p:txBody>
      </p:sp>
      <p:sp>
        <p:nvSpPr>
          <p:cNvPr id="41" name="Oval 9"/>
          <p:cNvSpPr>
            <a:spLocks noChangeArrowheads="1"/>
          </p:cNvSpPr>
          <p:nvPr/>
        </p:nvSpPr>
        <p:spPr bwMode="auto">
          <a:xfrm>
            <a:off x="1907704" y="5013176"/>
            <a:ext cx="540000" cy="540000"/>
          </a:xfrm>
          <a:prstGeom prst="ellipse">
            <a:avLst/>
          </a:prstGeom>
          <a:solidFill>
            <a:srgbClr val="FFFFFF"/>
          </a:solidFill>
          <a:ln w="38100">
            <a:solidFill>
              <a:srgbClr val="FF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2</a:t>
            </a:r>
          </a:p>
        </p:txBody>
      </p:sp>
      <p:sp>
        <p:nvSpPr>
          <p:cNvPr id="42" name="Oval 9"/>
          <p:cNvSpPr>
            <a:spLocks noChangeArrowheads="1"/>
          </p:cNvSpPr>
          <p:nvPr/>
        </p:nvSpPr>
        <p:spPr bwMode="auto">
          <a:xfrm>
            <a:off x="3635896" y="5229200"/>
            <a:ext cx="540000" cy="540000"/>
          </a:xfrm>
          <a:prstGeom prst="ellipse">
            <a:avLst/>
          </a:prstGeom>
          <a:solidFill>
            <a:srgbClr val="FFFFFF"/>
          </a:solidFill>
          <a:ln w="38100">
            <a:solidFill>
              <a:srgbClr val="FF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3</a:t>
            </a:r>
          </a:p>
        </p:txBody>
      </p:sp>
      <p:sp>
        <p:nvSpPr>
          <p:cNvPr id="43" name="Oval 9"/>
          <p:cNvSpPr>
            <a:spLocks noChangeArrowheads="1"/>
          </p:cNvSpPr>
          <p:nvPr/>
        </p:nvSpPr>
        <p:spPr bwMode="auto">
          <a:xfrm>
            <a:off x="8460432" y="2889000"/>
            <a:ext cx="540000" cy="540000"/>
          </a:xfrm>
          <a:prstGeom prst="ellipse">
            <a:avLst/>
          </a:prstGeom>
          <a:solidFill>
            <a:srgbClr val="FFFFFF"/>
          </a:solidFill>
          <a:ln w="38100">
            <a:solidFill>
              <a:srgbClr val="FF0000"/>
            </a:solidFill>
            <a:round/>
            <a:headEnd/>
            <a:tailEnd/>
          </a:ln>
        </p:spPr>
        <p:txBody>
          <a:bodyPr vert="horz" wrap="square" lIns="36000" tIns="45720" rIns="3600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fr-FR" dirty="0">
                <a:latin typeface="Arial" pitchFamily="34" charset="0"/>
                <a:cs typeface="Arial" pitchFamily="34" charset="0"/>
              </a:rPr>
              <a:t>11</a:t>
            </a:r>
            <a:endParaRPr kumimoji="0" lang="fr-F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4" name="Oval 9"/>
          <p:cNvSpPr>
            <a:spLocks noChangeArrowheads="1"/>
          </p:cNvSpPr>
          <p:nvPr/>
        </p:nvSpPr>
        <p:spPr bwMode="auto">
          <a:xfrm>
            <a:off x="8316416" y="1844824"/>
            <a:ext cx="540000" cy="540000"/>
          </a:xfrm>
          <a:prstGeom prst="ellipse">
            <a:avLst/>
          </a:prstGeom>
          <a:solidFill>
            <a:srgbClr val="FFFFFF"/>
          </a:solidFill>
          <a:ln w="38100">
            <a:solidFill>
              <a:srgbClr val="FF0000"/>
            </a:solidFill>
            <a:round/>
            <a:headEnd/>
            <a:tailEnd/>
          </a:ln>
        </p:spPr>
        <p:txBody>
          <a:bodyPr vert="horz" wrap="square" lIns="36000" tIns="45720" rIns="36000" bIns="45720" numCol="1" anchor="t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fr-FR" dirty="0">
                <a:latin typeface="Arial" pitchFamily="34" charset="0"/>
                <a:cs typeface="Arial" pitchFamily="34" charset="0"/>
              </a:rPr>
              <a:t>10</a:t>
            </a:r>
          </a:p>
        </p:txBody>
      </p:sp>
      <p:sp>
        <p:nvSpPr>
          <p:cNvPr id="31" name="Oval 9"/>
          <p:cNvSpPr>
            <a:spLocks noChangeArrowheads="1"/>
          </p:cNvSpPr>
          <p:nvPr/>
        </p:nvSpPr>
        <p:spPr bwMode="auto">
          <a:xfrm>
            <a:off x="7884368" y="2132856"/>
            <a:ext cx="540000" cy="540000"/>
          </a:xfrm>
          <a:prstGeom prst="ellipse">
            <a:avLst/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3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0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4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1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8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65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72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79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8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3" grpId="0" animBg="1"/>
      <p:bldP spid="34" grpId="0" animBg="1"/>
      <p:bldP spid="35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404664"/>
            <a:ext cx="5626968" cy="720080"/>
          </a:xfrm>
        </p:spPr>
        <p:txBody>
          <a:bodyPr>
            <a:normAutofit/>
          </a:bodyPr>
          <a:lstStyle/>
          <a:p>
            <a:pPr algn="l"/>
            <a:r>
              <a:rPr lang="fr-FR" sz="2800" dirty="0"/>
              <a:t>Que faut-il faire ?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67544" y="1052736"/>
            <a:ext cx="8208912" cy="1872208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lphaUcPeriod"/>
            </a:pPr>
            <a:r>
              <a:rPr lang="fr-FR" sz="2800" dirty="0"/>
              <a:t>Débrancher la meuleuse</a:t>
            </a:r>
          </a:p>
          <a:p>
            <a:pPr marL="514350" indent="-514350">
              <a:buFont typeface="+mj-lt"/>
              <a:buAutoNum type="alphaUcPeriod"/>
            </a:pPr>
            <a:r>
              <a:rPr lang="fr-FR" sz="2800" dirty="0"/>
              <a:t>Sanctionner l’employé de gauche</a:t>
            </a:r>
          </a:p>
          <a:p>
            <a:pPr marL="514350" indent="-514350">
              <a:buFont typeface="+mj-lt"/>
              <a:buAutoNum type="alphaUcPeriod"/>
            </a:pPr>
            <a:r>
              <a:rPr lang="fr-FR" sz="2800" dirty="0"/>
              <a:t>Mettre un rideau de protection</a:t>
            </a: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 cstate="print"/>
          <a:srcRect l="33307" t="33280" r="26531" b="25561"/>
          <a:stretch>
            <a:fillRect/>
          </a:stretch>
        </p:blipFill>
        <p:spPr bwMode="auto">
          <a:xfrm>
            <a:off x="1302249" y="2996952"/>
            <a:ext cx="6294087" cy="36283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ZoneTexte 5"/>
          <p:cNvSpPr txBox="1"/>
          <p:nvPr/>
        </p:nvSpPr>
        <p:spPr>
          <a:xfrm>
            <a:off x="0" y="0"/>
            <a:ext cx="24482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/>
              <a:t>Question 9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404664"/>
            <a:ext cx="5626968" cy="720080"/>
          </a:xfrm>
        </p:spPr>
        <p:txBody>
          <a:bodyPr>
            <a:normAutofit/>
          </a:bodyPr>
          <a:lstStyle/>
          <a:p>
            <a:pPr algn="l"/>
            <a:r>
              <a:rPr lang="fr-FR" sz="2800" dirty="0"/>
              <a:t>Que faut-il faire ?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67544" y="1052736"/>
            <a:ext cx="8208912" cy="1872208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lphaUcPeriod"/>
            </a:pPr>
            <a:r>
              <a:rPr lang="fr-FR" sz="2800" dirty="0"/>
              <a:t>Faire rouler la bouteille au sol</a:t>
            </a:r>
          </a:p>
          <a:p>
            <a:pPr marL="514350" indent="-514350">
              <a:buFont typeface="+mj-lt"/>
              <a:buAutoNum type="alphaUcPeriod"/>
            </a:pPr>
            <a:r>
              <a:rPr lang="fr-FR" sz="2800" dirty="0"/>
              <a:t>Porter la bouteille avec un collègue</a:t>
            </a:r>
          </a:p>
          <a:p>
            <a:pPr marL="514350" indent="-514350">
              <a:buFont typeface="+mj-lt"/>
              <a:buAutoNum type="alphaUcPeriod"/>
            </a:pPr>
            <a:r>
              <a:rPr lang="fr-FR" sz="2800" dirty="0"/>
              <a:t>Utiliser un chariot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35696" y="2881739"/>
            <a:ext cx="5544616" cy="36436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ZoneTexte 5"/>
          <p:cNvSpPr txBox="1"/>
          <p:nvPr/>
        </p:nvSpPr>
        <p:spPr>
          <a:xfrm>
            <a:off x="0" y="0"/>
            <a:ext cx="24482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/>
              <a:t>Question 10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67544" y="404664"/>
            <a:ext cx="8208912" cy="648072"/>
          </a:xfrm>
        </p:spPr>
        <p:txBody>
          <a:bodyPr>
            <a:normAutofit/>
          </a:bodyPr>
          <a:lstStyle/>
          <a:p>
            <a:pPr marL="514350" indent="-514350">
              <a:buNone/>
            </a:pPr>
            <a:r>
              <a:rPr lang="fr-FR" sz="2800" dirty="0"/>
              <a:t>Retrouver les vidéos sur les liens suivant :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124744"/>
            <a:ext cx="2553284" cy="13321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8"/>
          <p:cNvSpPr/>
          <p:nvPr/>
        </p:nvSpPr>
        <p:spPr>
          <a:xfrm>
            <a:off x="3059832" y="1124744"/>
            <a:ext cx="424847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/>
              <a:t>Technicien d’ Usinage (plusieurs questions)</a:t>
            </a:r>
          </a:p>
          <a:p>
            <a:r>
              <a:rPr lang="fr-FR" u="sng" dirty="0">
                <a:hlinkClick r:id="rId3"/>
              </a:rPr>
              <a:t>https://youtu.be/PpibXxSdFik</a:t>
            </a:r>
            <a:endParaRPr lang="fr-FR" dirty="0"/>
          </a:p>
        </p:txBody>
      </p:sp>
      <p:sp>
        <p:nvSpPr>
          <p:cNvPr id="10" name="Rectangle 9"/>
          <p:cNvSpPr/>
          <p:nvPr/>
        </p:nvSpPr>
        <p:spPr>
          <a:xfrm>
            <a:off x="1763688" y="2420888"/>
            <a:ext cx="514806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fr-FR" dirty="0"/>
              <a:t>Chaudronnerie : soudeur sur cuve </a:t>
            </a:r>
          </a:p>
          <a:p>
            <a:pPr algn="r"/>
            <a:r>
              <a:rPr lang="fr-FR" u="sng" dirty="0">
                <a:hlinkClick r:id="rId4"/>
              </a:rPr>
              <a:t>https://www.youtube.com/shorts/j-XXfy2Tj4E</a:t>
            </a:r>
            <a:r>
              <a:rPr lang="fr-FR" u="sng" dirty="0"/>
              <a:t> </a:t>
            </a:r>
            <a:endParaRPr lang="fr-FR" dirty="0"/>
          </a:p>
        </p:txBody>
      </p:sp>
      <p:sp>
        <p:nvSpPr>
          <p:cNvPr id="11" name="Rectangle 10"/>
          <p:cNvSpPr/>
          <p:nvPr/>
        </p:nvSpPr>
        <p:spPr>
          <a:xfrm>
            <a:off x="1997968" y="3717032"/>
            <a:ext cx="514806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/>
              <a:t>Chaudronnerie : Meuleuse d’angle</a:t>
            </a:r>
          </a:p>
          <a:p>
            <a:r>
              <a:rPr lang="fr-FR" u="sng" dirty="0">
                <a:hlinkClick r:id="rId5"/>
              </a:rPr>
              <a:t>https://www.youtube.com/watch?v=FEwAF8xCFes</a:t>
            </a:r>
            <a:endParaRPr lang="fr-FR" dirty="0"/>
          </a:p>
        </p:txBody>
      </p:sp>
      <p:sp>
        <p:nvSpPr>
          <p:cNvPr id="12" name="Rectangle 11"/>
          <p:cNvSpPr/>
          <p:nvPr/>
        </p:nvSpPr>
        <p:spPr>
          <a:xfrm>
            <a:off x="4572000" y="5301208"/>
            <a:ext cx="424847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/>
              <a:t>Chaudronnerie : LA sécurité, c’est l’affaire de tous</a:t>
            </a:r>
          </a:p>
          <a:p>
            <a:r>
              <a:rPr lang="fr-FR" u="sng" dirty="0">
                <a:hlinkClick r:id="rId6"/>
              </a:rPr>
              <a:t>https://www.youtube.com/watch?v=LUfW9qv7lk0</a:t>
            </a:r>
            <a:r>
              <a:rPr lang="fr-FR" u="sng" dirty="0"/>
              <a:t> </a:t>
            </a:r>
            <a:endParaRPr lang="fr-FR" dirty="0"/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092280" y="1556792"/>
            <a:ext cx="1843405" cy="2304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95536" y="3429000"/>
            <a:ext cx="1618380" cy="2232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087216" y="5301208"/>
            <a:ext cx="2484784" cy="1262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Correction !</a:t>
            </a:r>
          </a:p>
        </p:txBody>
      </p:sp>
      <p:graphicFrame>
        <p:nvGraphicFramePr>
          <p:cNvPr id="4" name="Tableau 3"/>
          <p:cNvGraphicFramePr>
            <a:graphicFrameLocks noGrp="1"/>
          </p:cNvGraphicFramePr>
          <p:nvPr/>
        </p:nvGraphicFramePr>
        <p:xfrm>
          <a:off x="467544" y="1700809"/>
          <a:ext cx="8208912" cy="2232248"/>
        </p:xfrm>
        <a:graphic>
          <a:graphicData uri="http://schemas.openxmlformats.org/drawingml/2006/table">
            <a:tbl>
              <a:tblPr/>
              <a:tblGrid>
                <a:gridCol w="410445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10445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23224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fr-FR" sz="1800" dirty="0" err="1">
                          <a:latin typeface="Calibri"/>
                          <a:ea typeface="Calibri"/>
                          <a:cs typeface="Times New Roman"/>
                        </a:rPr>
                        <a:t>Qu</a:t>
                      </a:r>
                      <a:r>
                        <a:rPr lang="fr-FR" sz="1800" dirty="0">
                          <a:latin typeface="Calibri"/>
                          <a:ea typeface="Calibri"/>
                          <a:cs typeface="Times New Roman"/>
                        </a:rPr>
                        <a:t>. 1 : ………… Réponse : …B….. pt : …….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fr-FR" sz="1800" dirty="0" err="1">
                          <a:latin typeface="Calibri"/>
                          <a:ea typeface="Calibri"/>
                          <a:cs typeface="Times New Roman"/>
                        </a:rPr>
                        <a:t>Qu</a:t>
                      </a:r>
                      <a:r>
                        <a:rPr lang="fr-FR" sz="1800" dirty="0">
                          <a:latin typeface="Calibri"/>
                          <a:ea typeface="Calibri"/>
                          <a:cs typeface="Times New Roman"/>
                        </a:rPr>
                        <a:t>. 2 : ………… Réponse :  …A... pt : …….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fr-FR" sz="1800" dirty="0" err="1">
                          <a:latin typeface="Calibri"/>
                          <a:ea typeface="Calibri"/>
                          <a:cs typeface="Times New Roman"/>
                        </a:rPr>
                        <a:t>Qu</a:t>
                      </a:r>
                      <a:r>
                        <a:rPr lang="fr-FR" sz="1800" dirty="0">
                          <a:latin typeface="Calibri"/>
                          <a:ea typeface="Calibri"/>
                          <a:cs typeface="Times New Roman"/>
                        </a:rPr>
                        <a:t>. 3 : ………… Réponse : … B .. pt : …….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fr-FR" sz="1800" dirty="0" err="1">
                          <a:latin typeface="Calibri"/>
                          <a:ea typeface="Calibri"/>
                          <a:cs typeface="Times New Roman"/>
                        </a:rPr>
                        <a:t>Qu</a:t>
                      </a:r>
                      <a:r>
                        <a:rPr lang="fr-FR" sz="1800" dirty="0">
                          <a:latin typeface="Calibri"/>
                          <a:ea typeface="Calibri"/>
                          <a:cs typeface="Times New Roman"/>
                        </a:rPr>
                        <a:t>. 4 : ………… Réponse : … B ….. pt : …….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fr-FR" sz="1800" dirty="0" err="1">
                          <a:latin typeface="Calibri"/>
                          <a:ea typeface="Calibri"/>
                          <a:cs typeface="Times New Roman"/>
                        </a:rPr>
                        <a:t>Qu</a:t>
                      </a:r>
                      <a:r>
                        <a:rPr lang="fr-FR" sz="1800" dirty="0">
                          <a:latin typeface="Calibri"/>
                          <a:ea typeface="Calibri"/>
                          <a:cs typeface="Times New Roman"/>
                        </a:rPr>
                        <a:t>. 5 : ………… Réponse : …C….. pt : …….</a:t>
                      </a:r>
                    </a:p>
                  </a:txBody>
                  <a:tcPr marL="66035" marR="6603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fr-FR" sz="1800" dirty="0" err="1">
                          <a:latin typeface="Calibri"/>
                          <a:ea typeface="Calibri"/>
                          <a:cs typeface="Times New Roman"/>
                        </a:rPr>
                        <a:t>Qu</a:t>
                      </a:r>
                      <a:r>
                        <a:rPr lang="fr-FR" sz="1800" dirty="0">
                          <a:latin typeface="Calibri"/>
                          <a:ea typeface="Calibri"/>
                          <a:cs typeface="Times New Roman"/>
                        </a:rPr>
                        <a:t>. 6 : ………… Réponse : …A.... pt : …….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fr-FR" sz="1800" dirty="0" err="1">
                          <a:latin typeface="Calibri"/>
                          <a:ea typeface="Calibri"/>
                          <a:cs typeface="Times New Roman"/>
                        </a:rPr>
                        <a:t>Qu</a:t>
                      </a:r>
                      <a:r>
                        <a:rPr lang="fr-FR" sz="1800" dirty="0">
                          <a:latin typeface="Calibri"/>
                          <a:ea typeface="Calibri"/>
                          <a:cs typeface="Times New Roman"/>
                        </a:rPr>
                        <a:t>. 7 : ………… Réponse : … B.... pt : …….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fr-FR" sz="1800" dirty="0" err="1">
                          <a:latin typeface="Calibri"/>
                          <a:ea typeface="Calibri"/>
                          <a:cs typeface="Times New Roman"/>
                        </a:rPr>
                        <a:t>Qu</a:t>
                      </a:r>
                      <a:r>
                        <a:rPr lang="fr-FR" sz="1800" dirty="0">
                          <a:latin typeface="Calibri"/>
                          <a:ea typeface="Calibri"/>
                          <a:cs typeface="Times New Roman"/>
                        </a:rPr>
                        <a:t>. 8 : ………… Réponse : …B... pt : …….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fr-FR" sz="1800" dirty="0" err="1">
                          <a:latin typeface="Calibri"/>
                          <a:ea typeface="Calibri"/>
                          <a:cs typeface="Times New Roman"/>
                        </a:rPr>
                        <a:t>Qu</a:t>
                      </a:r>
                      <a:r>
                        <a:rPr lang="fr-FR" sz="1800" dirty="0">
                          <a:latin typeface="Calibri"/>
                          <a:ea typeface="Calibri"/>
                          <a:cs typeface="Times New Roman"/>
                        </a:rPr>
                        <a:t>. 9 : ………… Réponse : …C .. pt : …….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fr-FR" sz="1800" dirty="0" err="1">
                          <a:latin typeface="Calibri"/>
                          <a:ea typeface="Calibri"/>
                          <a:cs typeface="Times New Roman"/>
                        </a:rPr>
                        <a:t>Qu</a:t>
                      </a:r>
                      <a:r>
                        <a:rPr lang="fr-FR" sz="1800" dirty="0">
                          <a:latin typeface="Calibri"/>
                          <a:ea typeface="Calibri"/>
                          <a:cs typeface="Times New Roman"/>
                        </a:rPr>
                        <a:t>. 10 : ………… Réponse : … C….. pt : …….</a:t>
                      </a:r>
                    </a:p>
                  </a:txBody>
                  <a:tcPr marL="66035" marR="6603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67544" y="404664"/>
            <a:ext cx="8208912" cy="648072"/>
          </a:xfrm>
        </p:spPr>
        <p:txBody>
          <a:bodyPr>
            <a:normAutofit/>
          </a:bodyPr>
          <a:lstStyle/>
          <a:p>
            <a:pPr marL="514350" indent="-514350">
              <a:buNone/>
            </a:pPr>
            <a:r>
              <a:rPr lang="fr-FR" sz="2800" dirty="0"/>
              <a:t>Retrouver d’autres vidéos sur internet :</a:t>
            </a:r>
          </a:p>
        </p:txBody>
      </p:sp>
      <p:sp>
        <p:nvSpPr>
          <p:cNvPr id="9" name="Rectangle 8"/>
          <p:cNvSpPr/>
          <p:nvPr/>
        </p:nvSpPr>
        <p:spPr>
          <a:xfrm>
            <a:off x="4860032" y="2132856"/>
            <a:ext cx="370892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/>
              <a:t>CARSAT : Assurance maladie</a:t>
            </a:r>
          </a:p>
          <a:p>
            <a:r>
              <a:rPr lang="fr-FR" u="sng" dirty="0"/>
              <a:t>https://www.youtube.com/watch?v=yWnZt36Ld14</a:t>
            </a:r>
            <a:endParaRPr lang="fr-FR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628800"/>
            <a:ext cx="4320480" cy="236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Les Pictogrammes</a:t>
            </a:r>
          </a:p>
        </p:txBody>
      </p:sp>
      <p:graphicFrame>
        <p:nvGraphicFramePr>
          <p:cNvPr id="4" name="Tableau 3"/>
          <p:cNvGraphicFramePr>
            <a:graphicFrameLocks noGrp="1"/>
          </p:cNvGraphicFramePr>
          <p:nvPr/>
        </p:nvGraphicFramePr>
        <p:xfrm>
          <a:off x="395536" y="1628800"/>
          <a:ext cx="8352927" cy="4896547"/>
        </p:xfrm>
        <a:graphic>
          <a:graphicData uri="http://schemas.openxmlformats.org/drawingml/2006/table">
            <a:tbl>
              <a:tblPr/>
              <a:tblGrid>
                <a:gridCol w="259408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196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6205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9652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4962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763045"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800" dirty="0">
                          <a:latin typeface="Calibri"/>
                          <a:ea typeface="Calibri"/>
                          <a:cs typeface="Times New Roman"/>
                        </a:rPr>
                        <a:t>Panneaux d’interdiction</a:t>
                      </a:r>
                      <a:endParaRPr lang="fr-FR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341" marR="6634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lvl="0" indent="-342900" algn="ctr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fr-FR" sz="1800" dirty="0"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</a:p>
                  </a:txBody>
                  <a:tcPr marL="66341" marR="66341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341" marR="66341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fr-FR" sz="1800">
                          <a:latin typeface="Calibri"/>
                          <a:ea typeface="Calibri"/>
                          <a:cs typeface="Times New Roman"/>
                        </a:rPr>
                        <a:t>Carré ou rectangle et pictogramme blanc sur fond vert</a:t>
                      </a:r>
                      <a:endParaRPr lang="fr-FR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341" marR="66341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800">
                          <a:latin typeface="Calibri"/>
                          <a:ea typeface="Calibri"/>
                          <a:cs typeface="Times New Roman"/>
                        </a:rPr>
                        <a:t>(a)</a:t>
                      </a:r>
                      <a:endParaRPr lang="fr-FR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341" marR="66341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71594"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800" dirty="0">
                          <a:latin typeface="Calibri"/>
                          <a:ea typeface="Calibri"/>
                          <a:cs typeface="Times New Roman"/>
                        </a:rPr>
                        <a:t>Panneaux d’avertissement</a:t>
                      </a:r>
                      <a:endParaRPr lang="fr-FR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341" marR="6634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lvl="0" indent="-342900" algn="ctr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fr-FR" sz="1800" dirty="0"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</a:p>
                  </a:txBody>
                  <a:tcPr marL="66341" marR="66341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341" marR="66341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fr-FR" sz="1800" dirty="0">
                          <a:latin typeface="Calibri"/>
                          <a:ea typeface="Calibri"/>
                          <a:cs typeface="Times New Roman"/>
                        </a:rPr>
                        <a:t>Rond à fond bleu et pictogramme blanc</a:t>
                      </a:r>
                      <a:endParaRPr lang="fr-FR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341" marR="66341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800">
                          <a:latin typeface="Calibri"/>
                          <a:ea typeface="Calibri"/>
                          <a:cs typeface="Times New Roman"/>
                        </a:rPr>
                        <a:t>(b)</a:t>
                      </a:r>
                      <a:endParaRPr lang="fr-FR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341" marR="66341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56259"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800" dirty="0">
                          <a:latin typeface="Calibri"/>
                          <a:ea typeface="Calibri"/>
                          <a:cs typeface="Times New Roman"/>
                        </a:rPr>
                        <a:t>Signalisation de risque ou de danger</a:t>
                      </a:r>
                      <a:endParaRPr lang="fr-FR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341" marR="6634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lvl="0" indent="-342900" algn="ctr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fr-FR" sz="1800" dirty="0"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</a:p>
                  </a:txBody>
                  <a:tcPr marL="66341" marR="66341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800" dirty="0"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</a:p>
                  </a:txBody>
                  <a:tcPr marL="66341" marR="66341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fr-FR" sz="1800" dirty="0">
                          <a:latin typeface="Calibri"/>
                          <a:ea typeface="Calibri"/>
                          <a:cs typeface="Times New Roman"/>
                        </a:rPr>
                        <a:t>Carré ou rectangle et pictogramme blanc sur fond rouge</a:t>
                      </a:r>
                      <a:endParaRPr lang="fr-FR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341" marR="66341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800">
                          <a:latin typeface="Calibri"/>
                          <a:ea typeface="Calibri"/>
                          <a:cs typeface="Times New Roman"/>
                        </a:rPr>
                        <a:t>(c)</a:t>
                      </a:r>
                      <a:endParaRPr lang="fr-FR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341" marR="66341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71594"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800">
                          <a:latin typeface="Calibri"/>
                          <a:ea typeface="Calibri"/>
                          <a:cs typeface="Times New Roman"/>
                        </a:rPr>
                        <a:t>Panneaux d’obligation</a:t>
                      </a:r>
                      <a:endParaRPr lang="fr-FR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341" marR="6634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lvl="0" indent="-342900" algn="ctr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fr-FR" sz="1800" dirty="0"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</a:p>
                  </a:txBody>
                  <a:tcPr marL="66341" marR="66341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341" marR="66341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fr-FR" sz="1800" dirty="0">
                          <a:latin typeface="Calibri"/>
                          <a:ea typeface="Calibri"/>
                          <a:cs typeface="Times New Roman"/>
                        </a:rPr>
                        <a:t>Bande jaunes et noires ou rouges et blanches</a:t>
                      </a:r>
                      <a:endParaRPr lang="fr-FR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341" marR="66341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800">
                          <a:latin typeface="Calibri"/>
                          <a:ea typeface="Calibri"/>
                          <a:cs typeface="Times New Roman"/>
                        </a:rPr>
                        <a:t>(d)</a:t>
                      </a:r>
                      <a:endParaRPr lang="fr-FR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341" marR="66341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014125"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800" dirty="0">
                          <a:latin typeface="Calibri"/>
                          <a:ea typeface="Calibri"/>
                          <a:cs typeface="Times New Roman"/>
                        </a:rPr>
                        <a:t>Panneaux concernant le matériel ou l’équipement de lutte contre l’incendie</a:t>
                      </a:r>
                      <a:endParaRPr lang="fr-FR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341" marR="6634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lvl="0" indent="-342900" algn="ctr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fr-FR" sz="1800" dirty="0"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</a:p>
                  </a:txBody>
                  <a:tcPr marL="66341" marR="66341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341" marR="66341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fr-FR" sz="1800" dirty="0">
                          <a:latin typeface="Calibri"/>
                          <a:ea typeface="Calibri"/>
                          <a:cs typeface="Times New Roman"/>
                        </a:rPr>
                        <a:t>Rond, cerclés et barrés de rouge</a:t>
                      </a:r>
                      <a:endParaRPr lang="fr-FR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341" marR="66341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800">
                          <a:latin typeface="Calibri"/>
                          <a:ea typeface="Calibri"/>
                          <a:cs typeface="Times New Roman"/>
                        </a:rPr>
                        <a:t>(e)</a:t>
                      </a:r>
                      <a:endParaRPr lang="fr-FR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341" marR="66341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819930"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800" dirty="0">
                          <a:latin typeface="Calibri"/>
                          <a:ea typeface="Calibri"/>
                          <a:cs typeface="Times New Roman"/>
                        </a:rPr>
                        <a:t>Panneau de sauvetage et de secours</a:t>
                      </a:r>
                      <a:endParaRPr lang="fr-FR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341" marR="6634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lvl="0" indent="-342900" algn="ctr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fr-FR" sz="1800" dirty="0"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</a:p>
                  </a:txBody>
                  <a:tcPr marL="66341" marR="66341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341" marR="66341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fr-FR" sz="1800">
                          <a:latin typeface="Calibri"/>
                          <a:ea typeface="Calibri"/>
                          <a:cs typeface="Times New Roman"/>
                        </a:rPr>
                        <a:t>Triangulaire à fond jaune</a:t>
                      </a:r>
                      <a:endParaRPr lang="fr-FR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341" marR="66341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800" dirty="0">
                          <a:latin typeface="Calibri"/>
                          <a:ea typeface="Calibri"/>
                          <a:cs typeface="Times New Roman"/>
                        </a:rPr>
                        <a:t>(f)</a:t>
                      </a:r>
                      <a:endParaRPr lang="fr-FR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341" marR="66341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cxnSp>
        <p:nvCxnSpPr>
          <p:cNvPr id="6" name="Connecteur droit avec flèche 5"/>
          <p:cNvCxnSpPr/>
          <p:nvPr/>
        </p:nvCxnSpPr>
        <p:spPr>
          <a:xfrm>
            <a:off x="3009900" y="2025650"/>
            <a:ext cx="1346076" cy="3203550"/>
          </a:xfrm>
          <a:prstGeom prst="straightConnector1">
            <a:avLst/>
          </a:prstGeom>
          <a:ln w="25400">
            <a:solidFill>
              <a:srgbClr val="FF0000"/>
            </a:solidFill>
            <a:headEnd type="oval" w="lg" len="lg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cteur droit avec flèche 10"/>
          <p:cNvCxnSpPr/>
          <p:nvPr/>
        </p:nvCxnSpPr>
        <p:spPr>
          <a:xfrm>
            <a:off x="2987824" y="3573016"/>
            <a:ext cx="1368152" cy="648072"/>
          </a:xfrm>
          <a:prstGeom prst="straightConnector1">
            <a:avLst/>
          </a:prstGeom>
          <a:ln w="25400">
            <a:solidFill>
              <a:srgbClr val="FF0000"/>
            </a:solidFill>
            <a:headEnd type="oval" w="lg" len="lg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cteur droit avec flèche 11"/>
          <p:cNvCxnSpPr/>
          <p:nvPr/>
        </p:nvCxnSpPr>
        <p:spPr>
          <a:xfrm flipV="1">
            <a:off x="2987824" y="3429000"/>
            <a:ext cx="1368152" cy="1827225"/>
          </a:xfrm>
          <a:prstGeom prst="straightConnector1">
            <a:avLst/>
          </a:prstGeom>
          <a:ln w="25400">
            <a:solidFill>
              <a:srgbClr val="FF0000"/>
            </a:solidFill>
            <a:headEnd type="oval" w="lg" len="lg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cteur droit avec flèche 12"/>
          <p:cNvCxnSpPr/>
          <p:nvPr/>
        </p:nvCxnSpPr>
        <p:spPr>
          <a:xfrm>
            <a:off x="2987824" y="2780928"/>
            <a:ext cx="1368152" cy="3312368"/>
          </a:xfrm>
          <a:prstGeom prst="straightConnector1">
            <a:avLst/>
          </a:prstGeom>
          <a:ln w="25400">
            <a:solidFill>
              <a:srgbClr val="FF0000"/>
            </a:solidFill>
            <a:headEnd type="oval" w="lg" len="lg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cteur droit avec flèche 13"/>
          <p:cNvCxnSpPr/>
          <p:nvPr/>
        </p:nvCxnSpPr>
        <p:spPr>
          <a:xfrm flipV="1">
            <a:off x="2987824" y="2564904"/>
            <a:ext cx="1368152" cy="1800200"/>
          </a:xfrm>
          <a:prstGeom prst="straightConnector1">
            <a:avLst/>
          </a:prstGeom>
          <a:ln w="25400">
            <a:solidFill>
              <a:srgbClr val="FF0000"/>
            </a:solidFill>
            <a:headEnd type="oval" w="lg" len="lg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avec flèche 15"/>
          <p:cNvCxnSpPr/>
          <p:nvPr/>
        </p:nvCxnSpPr>
        <p:spPr>
          <a:xfrm flipV="1">
            <a:off x="2987824" y="1844824"/>
            <a:ext cx="1368152" cy="4285282"/>
          </a:xfrm>
          <a:prstGeom prst="straightConnector1">
            <a:avLst/>
          </a:prstGeom>
          <a:ln w="25400">
            <a:solidFill>
              <a:srgbClr val="FF0000"/>
            </a:solidFill>
            <a:headEnd type="oval" w="lg" len="lg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>
            <a:normAutofit fontScale="90000"/>
          </a:bodyPr>
          <a:lstStyle/>
          <a:p>
            <a:r>
              <a:rPr lang="fr-FR" dirty="0"/>
              <a:t>Formes  et couleurs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5949280"/>
            <a:ext cx="8229600" cy="576064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fr-FR" sz="1800" b="1" dirty="0"/>
              <a:t>Ne pas passer à la diapo suivante avant d’avoir dessiné les formes et couleurs</a:t>
            </a:r>
          </a:p>
        </p:txBody>
      </p:sp>
      <p:graphicFrame>
        <p:nvGraphicFramePr>
          <p:cNvPr id="4" name="Tableau 3"/>
          <p:cNvGraphicFramePr>
            <a:graphicFrameLocks noGrp="1"/>
          </p:cNvGraphicFramePr>
          <p:nvPr/>
        </p:nvGraphicFramePr>
        <p:xfrm>
          <a:off x="323528" y="1556791"/>
          <a:ext cx="8496944" cy="3744418"/>
        </p:xfrm>
        <a:graphic>
          <a:graphicData uri="http://schemas.openxmlformats.org/drawingml/2006/table">
            <a:tbl>
              <a:tblPr/>
              <a:tblGrid>
                <a:gridCol w="283202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3202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3288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82547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400" dirty="0">
                          <a:latin typeface="Calibri"/>
                          <a:ea typeface="Calibri"/>
                          <a:cs typeface="Times New Roman"/>
                        </a:rPr>
                        <a:t>(a)</a:t>
                      </a:r>
                      <a:endParaRPr lang="fr-FR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374" marR="6637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400" dirty="0">
                          <a:latin typeface="Calibri"/>
                          <a:ea typeface="Calibri"/>
                          <a:cs typeface="Times New Roman"/>
                        </a:rPr>
                        <a:t>(b)</a:t>
                      </a:r>
                      <a:endParaRPr lang="fr-FR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374" marR="6637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400">
                          <a:latin typeface="Calibri"/>
                          <a:ea typeface="Calibri"/>
                          <a:cs typeface="Times New Roman"/>
                        </a:rPr>
                        <a:t>(c)</a:t>
                      </a:r>
                      <a:endParaRPr lang="fr-FR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374" marR="6637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1894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400">
                          <a:latin typeface="Calibri"/>
                          <a:ea typeface="Calibri"/>
                          <a:cs typeface="Times New Roman"/>
                        </a:rPr>
                        <a:t>(d)</a:t>
                      </a:r>
                      <a:endParaRPr lang="fr-FR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374" marR="6637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400" dirty="0">
                          <a:latin typeface="Calibri"/>
                          <a:ea typeface="Calibri"/>
                          <a:cs typeface="Times New Roman"/>
                        </a:rPr>
                        <a:t>(e)</a:t>
                      </a:r>
                      <a:endParaRPr lang="fr-FR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374" marR="6637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400" dirty="0">
                          <a:latin typeface="Calibri"/>
                          <a:ea typeface="Calibri"/>
                          <a:cs typeface="Times New Roman"/>
                        </a:rPr>
                        <a:t>(f)</a:t>
                      </a:r>
                      <a:endParaRPr lang="fr-FR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374" marR="6637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39937" name="Rectangle 1"/>
          <p:cNvSpPr>
            <a:spLocks noChangeArrowheads="1"/>
          </p:cNvSpPr>
          <p:nvPr/>
        </p:nvSpPr>
        <p:spPr bwMode="auto">
          <a:xfrm>
            <a:off x="0" y="1040051"/>
            <a:ext cx="5267917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Ci-dessous, dessinez chaque forme de panneau et coloriez le </a:t>
            </a:r>
            <a:endParaRPr kumimoji="0" lang="fr-FR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>
            <a:normAutofit fontScale="90000"/>
          </a:bodyPr>
          <a:lstStyle/>
          <a:p>
            <a:r>
              <a:rPr lang="fr-FR" dirty="0"/>
              <a:t>Formes  et couleurs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5949280"/>
            <a:ext cx="8229600" cy="576064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fr-FR" sz="1800" b="1" dirty="0"/>
              <a:t>Ne pas passer à la diapo suivante avant d’avoir dessiné les formes et couleurs</a:t>
            </a:r>
          </a:p>
        </p:txBody>
      </p:sp>
      <p:graphicFrame>
        <p:nvGraphicFramePr>
          <p:cNvPr id="4" name="Tableau 3"/>
          <p:cNvGraphicFramePr>
            <a:graphicFrameLocks noGrp="1"/>
          </p:cNvGraphicFramePr>
          <p:nvPr/>
        </p:nvGraphicFramePr>
        <p:xfrm>
          <a:off x="323528" y="1628800"/>
          <a:ext cx="8496944" cy="3672409"/>
        </p:xfrm>
        <a:graphic>
          <a:graphicData uri="http://schemas.openxmlformats.org/drawingml/2006/table">
            <a:tbl>
              <a:tblPr/>
              <a:tblGrid>
                <a:gridCol w="283202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3202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3288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75346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400" dirty="0">
                          <a:latin typeface="Calibri"/>
                          <a:ea typeface="Calibri"/>
                          <a:cs typeface="Times New Roman"/>
                        </a:rPr>
                        <a:t>(a) Panneau</a:t>
                      </a:r>
                      <a:r>
                        <a:rPr lang="fr-FR" sz="1400" baseline="0" dirty="0">
                          <a:latin typeface="Calibri"/>
                          <a:ea typeface="Calibri"/>
                          <a:cs typeface="Times New Roman"/>
                        </a:rPr>
                        <a:t> de sauvetage et de secours</a:t>
                      </a:r>
                      <a:endParaRPr lang="fr-FR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374" marR="6637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400" dirty="0">
                          <a:latin typeface="Calibri"/>
                          <a:ea typeface="Calibri"/>
                          <a:cs typeface="Times New Roman"/>
                        </a:rPr>
                        <a:t>(b)  Panneau</a:t>
                      </a:r>
                      <a:r>
                        <a:rPr lang="fr-FR" sz="1400" baseline="0" dirty="0">
                          <a:latin typeface="Calibri"/>
                          <a:ea typeface="Calibri"/>
                          <a:cs typeface="Times New Roman"/>
                        </a:rPr>
                        <a:t> d’obligation</a:t>
                      </a:r>
                      <a:endParaRPr lang="fr-FR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374" marR="6637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400" dirty="0">
                          <a:latin typeface="Calibri"/>
                          <a:ea typeface="Calibri"/>
                          <a:cs typeface="Times New Roman"/>
                        </a:rPr>
                        <a:t>(c) Panneau Concernant le matériel</a:t>
                      </a:r>
                      <a:r>
                        <a:rPr lang="fr-FR" sz="1400" baseline="0" dirty="0">
                          <a:latin typeface="Calibri"/>
                          <a:ea typeface="Calibri"/>
                          <a:cs typeface="Times New Roman"/>
                        </a:rPr>
                        <a:t> ou l’équipement de lutte contre l’incendie</a:t>
                      </a:r>
                      <a:endParaRPr lang="fr-FR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374" marR="6637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1894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400" dirty="0">
                          <a:latin typeface="Calibri"/>
                          <a:ea typeface="Calibri"/>
                          <a:cs typeface="Times New Roman"/>
                        </a:rPr>
                        <a:t>(d) Signalisation de risque ou de danger –noir</a:t>
                      </a:r>
                      <a:r>
                        <a:rPr lang="fr-FR" sz="1400" baseline="0" dirty="0">
                          <a:latin typeface="Calibri"/>
                          <a:ea typeface="Calibri"/>
                          <a:cs typeface="Times New Roman"/>
                        </a:rPr>
                        <a:t>/jaune ou banc/rouge</a:t>
                      </a:r>
                      <a:endParaRPr lang="fr-FR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374" marR="6637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400" dirty="0">
                          <a:latin typeface="Calibri"/>
                          <a:ea typeface="Calibri"/>
                          <a:cs typeface="Times New Roman"/>
                        </a:rPr>
                        <a:t>(e) Panneau d’interdiction</a:t>
                      </a:r>
                      <a:endParaRPr lang="fr-FR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374" marR="6637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400" dirty="0">
                          <a:latin typeface="Calibri"/>
                          <a:ea typeface="Calibri"/>
                          <a:cs typeface="Times New Roman"/>
                        </a:rPr>
                        <a:t>(f) Panneau d’avertissement</a:t>
                      </a:r>
                      <a:endParaRPr lang="fr-FR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374" marR="6637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39937" name="Rectangle 1"/>
          <p:cNvSpPr>
            <a:spLocks noChangeArrowheads="1"/>
          </p:cNvSpPr>
          <p:nvPr/>
        </p:nvSpPr>
        <p:spPr bwMode="auto">
          <a:xfrm>
            <a:off x="0" y="1040051"/>
            <a:ext cx="5267917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Ci-dessous, dessinez chaque forme de panneau et coloriez le </a:t>
            </a:r>
            <a:endParaRPr kumimoji="0" lang="fr-FR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95936" y="3933056"/>
            <a:ext cx="1152128" cy="1097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87624" y="1988840"/>
            <a:ext cx="1122125" cy="12241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85946" y="1916832"/>
            <a:ext cx="972108" cy="897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020272" y="2060848"/>
            <a:ext cx="1036915" cy="11521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35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55576" y="3861048"/>
            <a:ext cx="1944216" cy="1440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516216" y="3717032"/>
            <a:ext cx="1440160" cy="16201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40995F-B286-D5BA-71D5-EA76809856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1A2ADC4-2F9F-682D-AF0A-FC1BB46490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Exemple</a:t>
            </a:r>
          </a:p>
        </p:txBody>
      </p:sp>
      <p:sp>
        <p:nvSpPr>
          <p:cNvPr id="5" name="Espace réservé du contenu 4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1180728"/>
          </a:xfrm>
        </p:spPr>
        <p:txBody>
          <a:bodyPr/>
          <a:lstStyle/>
          <a:p>
            <a:r>
              <a:rPr lang="fr-FR" dirty="0"/>
              <a:t>Rendez vous sur le site de l’</a:t>
            </a:r>
            <a:r>
              <a:rPr lang="fr-FR" dirty="0">
                <a:hlinkClick r:id="rId2"/>
              </a:rPr>
              <a:t>INRS</a:t>
            </a:r>
            <a:r>
              <a:rPr lang="fr-FR" dirty="0"/>
              <a:t> qui détaille parfaitement la signalétique </a:t>
            </a: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516" y="2852936"/>
            <a:ext cx="8712968" cy="33848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70561675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40995F-B286-D5BA-71D5-EA76809856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6773" y="404664"/>
            <a:ext cx="8770453" cy="1728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4362" y="2528900"/>
            <a:ext cx="8915276" cy="18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4" cstate="print"/>
          <a:srcRect b="-1670"/>
          <a:stretch>
            <a:fillRect/>
          </a:stretch>
        </p:blipFill>
        <p:spPr bwMode="auto">
          <a:xfrm>
            <a:off x="114362" y="4581128"/>
            <a:ext cx="8915276" cy="18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7056167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 rot="16200000">
            <a:off x="-2857500" y="2857500"/>
            <a:ext cx="6858000" cy="1143000"/>
          </a:xfrm>
        </p:spPr>
        <p:txBody>
          <a:bodyPr/>
          <a:lstStyle/>
          <a:p>
            <a:r>
              <a:rPr lang="fr-FR" dirty="0"/>
              <a:t>Rappels des consignes</a:t>
            </a:r>
          </a:p>
        </p:txBody>
      </p:sp>
      <p:pic>
        <p:nvPicPr>
          <p:cNvPr id="4" name="Image 3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1640" y="260648"/>
            <a:ext cx="7128792" cy="2088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Image 4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31640" y="5085184"/>
            <a:ext cx="7272808" cy="14232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Image 5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31640" y="2348880"/>
            <a:ext cx="7128792" cy="149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Image 6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331640" y="4005064"/>
            <a:ext cx="7200800" cy="1008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40995F-B286-D5BA-71D5-EA76809856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1A2ADC4-2F9F-682D-AF0A-FC1BB46490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A vous de travailler…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04E46D2-21C3-6A4C-530C-305D755F90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417638"/>
            <a:ext cx="8229600" cy="4708525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fr-FR" sz="2000" u="sng" dirty="0"/>
              <a:t>Sur feuille, un petit texte sur l’un des deux sujets … ou sur ordi pour le 3ème</a:t>
            </a:r>
          </a:p>
          <a:p>
            <a:pPr marL="0" indent="0">
              <a:buNone/>
            </a:pPr>
            <a:endParaRPr lang="fr-FR" sz="2000" u="sng" dirty="0"/>
          </a:p>
          <a:p>
            <a:pPr marL="0" indent="0">
              <a:buNone/>
            </a:pPr>
            <a:r>
              <a:rPr lang="fr-FR" sz="2000" u="sng" dirty="0"/>
              <a:t>Première possibilité : </a:t>
            </a:r>
          </a:p>
          <a:p>
            <a:pPr marL="0" indent="0">
              <a:buNone/>
            </a:pPr>
            <a:r>
              <a:rPr lang="fr-FR" sz="2000" dirty="0"/>
              <a:t>Depuis votre enfance, vous êtes entourés de message de prévention.</a:t>
            </a:r>
          </a:p>
          <a:p>
            <a:pPr marL="0" indent="0">
              <a:buNone/>
            </a:pPr>
            <a:r>
              <a:rPr lang="fr-FR" sz="2000" dirty="0"/>
              <a:t>Racontez, en quelques lignes, une anecdote qui concerne la sécurité, que vous vous soyez auteur, ou spectateur.</a:t>
            </a:r>
          </a:p>
          <a:p>
            <a:pPr marL="0" indent="0">
              <a:buNone/>
            </a:pPr>
            <a:r>
              <a:rPr lang="fr-FR" sz="2000" dirty="0"/>
              <a:t>Si accident, qu’auriez vous fait pour éviter cela ?</a:t>
            </a:r>
          </a:p>
          <a:p>
            <a:pPr marL="0" indent="0">
              <a:buNone/>
            </a:pPr>
            <a:endParaRPr lang="fr-FR" sz="2000" dirty="0"/>
          </a:p>
          <a:p>
            <a:pPr marL="0" indent="0">
              <a:buNone/>
            </a:pPr>
            <a:r>
              <a:rPr lang="fr-FR" sz="2000" u="sng" dirty="0"/>
              <a:t>Deuxième possibilité :</a:t>
            </a:r>
          </a:p>
          <a:p>
            <a:pPr marL="0" indent="0">
              <a:buNone/>
            </a:pPr>
            <a:r>
              <a:rPr lang="fr-FR" sz="2000" dirty="0"/>
              <a:t>Evoquer, une campagne de sensibilisation qui vous a marqué.</a:t>
            </a:r>
          </a:p>
          <a:p>
            <a:pPr marL="0" indent="0">
              <a:buNone/>
            </a:pPr>
            <a:r>
              <a:rPr lang="fr-FR" sz="2000" dirty="0"/>
              <a:t>Pourquoi ? Quel élément du message était marquant selon vous ?</a:t>
            </a:r>
          </a:p>
          <a:p>
            <a:pPr marL="0" indent="0">
              <a:buNone/>
            </a:pPr>
            <a:endParaRPr lang="fr-FR" sz="2000" dirty="0"/>
          </a:p>
          <a:p>
            <a:pPr marL="0" indent="0">
              <a:buNone/>
            </a:pPr>
            <a:r>
              <a:rPr lang="fr-FR" sz="2000" u="sng" dirty="0"/>
              <a:t>Troisième possibilité: </a:t>
            </a:r>
          </a:p>
          <a:p>
            <a:pPr marL="0" indent="0">
              <a:buNone/>
            </a:pPr>
            <a:r>
              <a:rPr lang="fr-FR" sz="2000" dirty="0"/>
              <a:t>Dans l’atelier, prendre en photos deux machines différentes et y associer les risques présent (prendre les pictogrammes sur Internet). Déposer dans </a:t>
            </a:r>
            <a:r>
              <a:rPr lang="fr-FR" sz="2000" dirty="0" err="1"/>
              <a:t>Pronote</a:t>
            </a:r>
            <a:r>
              <a:rPr lang="fr-FR" sz="2000" dirty="0"/>
              <a:t>.</a:t>
            </a:r>
            <a:endParaRPr lang="fr-FR" sz="2400" dirty="0"/>
          </a:p>
        </p:txBody>
      </p:sp>
    </p:spTree>
    <p:extLst>
      <p:ext uri="{BB962C8B-B14F-4D97-AF65-F5344CB8AC3E}">
        <p14:creationId xmlns:p14="http://schemas.microsoft.com/office/powerpoint/2010/main" val="17056167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Quelques infographies</a:t>
            </a:r>
          </a:p>
        </p:txBody>
      </p:sp>
      <p:pic>
        <p:nvPicPr>
          <p:cNvPr id="4" name="Image 3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412776"/>
            <a:ext cx="4032448" cy="51819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Image 5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38600" y="1340768"/>
            <a:ext cx="4088659" cy="53015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Quelques infographies</a:t>
            </a:r>
          </a:p>
        </p:txBody>
      </p:sp>
      <p:pic>
        <p:nvPicPr>
          <p:cNvPr id="5" name="Image 4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16016" y="1340768"/>
            <a:ext cx="4221450" cy="51333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Image 6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1340768"/>
            <a:ext cx="3712772" cy="51125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Quelques petits films..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2564904"/>
            <a:ext cx="8291264" cy="2304256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fr-FR" dirty="0"/>
              <a:t>Vous allez visionnez des petits film. </a:t>
            </a:r>
          </a:p>
          <a:p>
            <a:pPr>
              <a:buNone/>
            </a:pPr>
            <a:endParaRPr lang="fr-FR" dirty="0"/>
          </a:p>
          <a:p>
            <a:pPr>
              <a:buNone/>
            </a:pPr>
            <a:r>
              <a:rPr lang="fr-FR" dirty="0"/>
              <a:t>Regardez bien, des questions vous seront posées ensuite !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1 de moins, c’est 1 de moins…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412776"/>
            <a:ext cx="8229600" cy="1180728"/>
          </a:xfrm>
        </p:spPr>
        <p:txBody>
          <a:bodyPr>
            <a:normAutofit/>
          </a:bodyPr>
          <a:lstStyle/>
          <a:p>
            <a:r>
              <a:rPr lang="fr-FR" dirty="0"/>
              <a:t>Film de sensibilisation</a:t>
            </a:r>
          </a:p>
          <a:p>
            <a:pPr>
              <a:buNone/>
            </a:pPr>
            <a:r>
              <a:rPr lang="fr-FR" sz="1800" dirty="0">
                <a:hlinkClick r:id="rId2"/>
              </a:rPr>
              <a:t>https://www.youtube.com/watch?v=IO0-2yCAfEo</a:t>
            </a:r>
            <a:endParaRPr lang="fr-FR" sz="2400" dirty="0"/>
          </a:p>
          <a:p>
            <a:endParaRPr lang="fr-FR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47979" y="3140968"/>
            <a:ext cx="4072177" cy="340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ZoneTexte 4"/>
          <p:cNvSpPr txBox="1"/>
          <p:nvPr/>
        </p:nvSpPr>
        <p:spPr>
          <a:xfrm>
            <a:off x="395536" y="2780928"/>
            <a:ext cx="417646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Quelle est la cause de  l’accident ?</a:t>
            </a:r>
          </a:p>
          <a:p>
            <a:endParaRPr lang="fr-FR" dirty="0"/>
          </a:p>
          <a:p>
            <a:pPr marL="342900" indent="-342900">
              <a:buFont typeface="+mj-lt"/>
              <a:buAutoNum type="alphaUcPeriod"/>
            </a:pPr>
            <a:r>
              <a:rPr lang="fr-FR" dirty="0"/>
              <a:t> L ’ascenseur qui se remet en route</a:t>
            </a:r>
          </a:p>
          <a:p>
            <a:pPr marL="342900" indent="-342900">
              <a:buFont typeface="+mj-lt"/>
              <a:buAutoNum type="alphaUcPeriod"/>
            </a:pPr>
            <a:r>
              <a:rPr lang="fr-FR" dirty="0"/>
              <a:t> Le port de gant de sécurité </a:t>
            </a:r>
          </a:p>
          <a:p>
            <a:pPr marL="342900" indent="-342900">
              <a:buFont typeface="+mj-lt"/>
              <a:buAutoNum type="alphaUcPeriod"/>
            </a:pPr>
            <a:r>
              <a:rPr lang="fr-FR" dirty="0"/>
              <a:t> Le mal être de l’ami du technicien</a:t>
            </a:r>
          </a:p>
          <a:p>
            <a:pPr marL="342900" indent="-342900">
              <a:buFont typeface="+mj-lt"/>
              <a:buAutoNum type="alphaUcPeriod"/>
            </a:pPr>
            <a:r>
              <a:rPr lang="fr-FR" dirty="0"/>
              <a:t> Une inattention de la part du technicien</a:t>
            </a:r>
          </a:p>
          <a:p>
            <a:pPr>
              <a:buFontTx/>
              <a:buChar char="-"/>
            </a:pPr>
            <a:endParaRPr lang="fr-FR" dirty="0"/>
          </a:p>
        </p:txBody>
      </p:sp>
      <p:sp>
        <p:nvSpPr>
          <p:cNvPr id="6" name="ZoneTexte 5"/>
          <p:cNvSpPr txBox="1"/>
          <p:nvPr/>
        </p:nvSpPr>
        <p:spPr>
          <a:xfrm>
            <a:off x="395536" y="5013176"/>
            <a:ext cx="446449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Que s’est-il passé pour l’employé ?</a:t>
            </a:r>
          </a:p>
          <a:p>
            <a:pPr marL="342900" indent="-342900">
              <a:buFont typeface="+mj-lt"/>
              <a:buAutoNum type="alphaUcPeriod" startAt="5"/>
            </a:pPr>
            <a:r>
              <a:rPr lang="fr-FR" dirty="0"/>
              <a:t>La perte de son travail</a:t>
            </a:r>
          </a:p>
          <a:p>
            <a:pPr marL="342900" indent="-342900">
              <a:buFont typeface="+mj-lt"/>
              <a:buAutoNum type="alphaUcPeriod" startAt="5"/>
            </a:pPr>
            <a:r>
              <a:rPr lang="fr-FR" dirty="0"/>
              <a:t>Une amputation d’un membre</a:t>
            </a:r>
          </a:p>
          <a:p>
            <a:pPr marL="342900" indent="-342900">
              <a:buFont typeface="+mj-lt"/>
              <a:buAutoNum type="alphaUcPeriod" startAt="5"/>
            </a:pPr>
            <a:r>
              <a:rPr lang="fr-FR" dirty="0"/>
              <a:t>Un avertissement de la part de son chef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Sécurité au travail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166019"/>
            <a:ext cx="8229600" cy="1110853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fr-FR" b="1" dirty="0"/>
              <a:t>Sécurité: une responsabilité commune</a:t>
            </a:r>
          </a:p>
          <a:p>
            <a:pPr>
              <a:buNone/>
            </a:pPr>
            <a:r>
              <a:rPr lang="fr-FR" sz="2400" dirty="0">
                <a:hlinkClick r:id="rId2"/>
              </a:rPr>
              <a:t>https://www.youtube.com/watch?v=jjEbnkC1l78</a:t>
            </a:r>
            <a:r>
              <a:rPr lang="fr-FR" sz="2400" dirty="0"/>
              <a:t> 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32039" y="3429000"/>
            <a:ext cx="3793045" cy="29924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ZoneTexte 6"/>
          <p:cNvSpPr txBox="1"/>
          <p:nvPr/>
        </p:nvSpPr>
        <p:spPr>
          <a:xfrm>
            <a:off x="395536" y="2780928"/>
            <a:ext cx="417646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Quelle est la cause de  l’accident ?</a:t>
            </a:r>
          </a:p>
          <a:p>
            <a:endParaRPr lang="fr-FR" dirty="0"/>
          </a:p>
          <a:p>
            <a:pPr marL="342900" indent="-342900">
              <a:buFont typeface="+mj-lt"/>
              <a:buAutoNum type="alphaUcPeriod"/>
            </a:pPr>
            <a:r>
              <a:rPr lang="fr-FR" dirty="0"/>
              <a:t>Un escalier qui n’est pas conforme</a:t>
            </a:r>
          </a:p>
          <a:p>
            <a:pPr marL="342900" indent="-342900">
              <a:buFont typeface="+mj-lt"/>
              <a:buAutoNum type="alphaUcPeriod"/>
            </a:pPr>
            <a:r>
              <a:rPr lang="fr-FR" dirty="0"/>
              <a:t>Un objet gênant</a:t>
            </a:r>
          </a:p>
          <a:p>
            <a:pPr marL="342900" indent="-342900">
              <a:buFont typeface="+mj-lt"/>
              <a:buAutoNum type="alphaUcPeriod"/>
            </a:pPr>
            <a:r>
              <a:rPr lang="fr-FR" dirty="0"/>
              <a:t>L’utilisation du téléphone en marchant</a:t>
            </a:r>
          </a:p>
          <a:p>
            <a:pPr>
              <a:buFontTx/>
              <a:buChar char="-"/>
            </a:pPr>
            <a:endParaRPr lang="fr-FR" dirty="0"/>
          </a:p>
        </p:txBody>
      </p:sp>
      <p:sp>
        <p:nvSpPr>
          <p:cNvPr id="8" name="ZoneTexte 7"/>
          <p:cNvSpPr txBox="1"/>
          <p:nvPr/>
        </p:nvSpPr>
        <p:spPr>
          <a:xfrm>
            <a:off x="395536" y="4797152"/>
            <a:ext cx="446449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Quel est le message de ce film ?</a:t>
            </a:r>
          </a:p>
          <a:p>
            <a:pPr marL="342900" indent="-342900">
              <a:buFont typeface="+mj-lt"/>
              <a:buAutoNum type="alphaUcPeriod" startAt="5"/>
            </a:pPr>
            <a:r>
              <a:rPr lang="fr-FR" dirty="0"/>
              <a:t>Ne pas téléphoner sur le lieu de travail</a:t>
            </a:r>
          </a:p>
          <a:p>
            <a:pPr marL="342900" indent="-342900">
              <a:buFont typeface="+mj-lt"/>
              <a:buAutoNum type="alphaUcPeriod" startAt="5"/>
            </a:pPr>
            <a:r>
              <a:rPr lang="fr-FR" dirty="0"/>
              <a:t>La sécurité est l’affaire de tous</a:t>
            </a:r>
          </a:p>
          <a:p>
            <a:pPr marL="342900" indent="-342900">
              <a:buFont typeface="+mj-lt"/>
              <a:buAutoNum type="alphaUcPeriod" startAt="5"/>
            </a:pPr>
            <a:r>
              <a:rPr lang="fr-FR" dirty="0"/>
              <a:t>Ne pas travailler en bas d’un escalier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51520" y="274638"/>
            <a:ext cx="8640960" cy="1143000"/>
          </a:xfrm>
        </p:spPr>
        <p:txBody>
          <a:bodyPr>
            <a:normAutofit fontScale="90000"/>
          </a:bodyPr>
          <a:lstStyle/>
          <a:p>
            <a:r>
              <a:rPr lang="fr-FR" dirty="0"/>
              <a:t>Danger dans un atelier de chaudronnerie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340768"/>
            <a:ext cx="8229600" cy="1080120"/>
          </a:xfrm>
        </p:spPr>
        <p:txBody>
          <a:bodyPr>
            <a:normAutofit/>
          </a:bodyPr>
          <a:lstStyle/>
          <a:p>
            <a:r>
              <a:rPr lang="fr-FR" sz="2400" dirty="0"/>
              <a:t>Travail réalisé par les élèves de la classe de 1TCI il y a quelques années. </a:t>
            </a:r>
            <a:r>
              <a:rPr lang="fr-FR" sz="2400" dirty="0">
                <a:hlinkClick r:id="rId2"/>
              </a:rPr>
              <a:t>Sensibilisation par la vidéo :</a:t>
            </a:r>
            <a:endParaRPr lang="fr-FR" sz="2400" dirty="0"/>
          </a:p>
          <a:p>
            <a:pPr>
              <a:buNone/>
            </a:pPr>
            <a:endParaRPr lang="fr-FR" sz="2400" dirty="0"/>
          </a:p>
        </p:txBody>
      </p:sp>
      <p:sp>
        <p:nvSpPr>
          <p:cNvPr id="5" name="ZoneTexte 4"/>
          <p:cNvSpPr txBox="1"/>
          <p:nvPr/>
        </p:nvSpPr>
        <p:spPr>
          <a:xfrm>
            <a:off x="395536" y="2852936"/>
            <a:ext cx="417646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Quelle est la cause de  l’accident ?</a:t>
            </a:r>
          </a:p>
          <a:p>
            <a:endParaRPr lang="fr-FR" dirty="0"/>
          </a:p>
          <a:p>
            <a:pPr marL="342900" indent="-342900">
              <a:buFont typeface="+mj-lt"/>
              <a:buAutoNum type="alphaUcPeriod"/>
            </a:pPr>
            <a:r>
              <a:rPr lang="fr-FR" dirty="0"/>
              <a:t>Le chariot élévateur est resté en fonctionnement</a:t>
            </a:r>
          </a:p>
          <a:p>
            <a:pPr marL="342900" indent="-342900">
              <a:buFont typeface="+mj-lt"/>
              <a:buAutoNum type="alphaUcPeriod"/>
            </a:pPr>
            <a:r>
              <a:rPr lang="fr-FR" dirty="0"/>
              <a:t>L’employé utilise une meuleuse sans rideau de protection </a:t>
            </a:r>
          </a:p>
          <a:p>
            <a:pPr marL="342900" indent="-342900">
              <a:buFont typeface="+mj-lt"/>
              <a:buAutoNum type="alphaUcPeriod"/>
            </a:pPr>
            <a:r>
              <a:rPr lang="fr-FR" dirty="0"/>
              <a:t>Il y a eu une fuite de gaz</a:t>
            </a:r>
          </a:p>
          <a:p>
            <a:pPr>
              <a:buFontTx/>
              <a:buChar char="-"/>
            </a:pPr>
            <a:endParaRPr lang="fr-FR" dirty="0"/>
          </a:p>
        </p:txBody>
      </p:sp>
      <p:sp>
        <p:nvSpPr>
          <p:cNvPr id="6" name="ZoneTexte 5"/>
          <p:cNvSpPr txBox="1"/>
          <p:nvPr/>
        </p:nvSpPr>
        <p:spPr>
          <a:xfrm>
            <a:off x="395536" y="5108991"/>
            <a:ext cx="475252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Quel est le message de ce film ?</a:t>
            </a:r>
          </a:p>
          <a:p>
            <a:pPr marL="342900" indent="-342900">
              <a:buFont typeface="+mj-lt"/>
              <a:buAutoNum type="alphaUcPeriod" startAt="5"/>
            </a:pPr>
            <a:r>
              <a:rPr lang="fr-FR" dirty="0"/>
              <a:t>Ne pas porter les pièces à la main</a:t>
            </a:r>
          </a:p>
          <a:p>
            <a:pPr marL="342900" indent="-342900">
              <a:buFont typeface="+mj-lt"/>
              <a:buAutoNum type="alphaUcPeriod" startAt="5"/>
            </a:pPr>
            <a:r>
              <a:rPr lang="fr-FR" dirty="0"/>
              <a:t>Portez vos EPI !</a:t>
            </a:r>
          </a:p>
          <a:p>
            <a:pPr marL="342900" indent="-342900">
              <a:buFont typeface="+mj-lt"/>
              <a:buAutoNum type="alphaUcPeriod" startAt="5"/>
            </a:pPr>
            <a:r>
              <a:rPr lang="fr-FR" dirty="0"/>
              <a:t>Il faut protéger son environnement de travail</a:t>
            </a:r>
          </a:p>
        </p:txBody>
      </p:sp>
      <p:pic>
        <p:nvPicPr>
          <p:cNvPr id="3074" name="Picture 2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92080" y="2708920"/>
            <a:ext cx="3491880" cy="3240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theme/theme1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974</TotalTime>
  <Words>1426</Words>
  <Application>Microsoft Office PowerPoint</Application>
  <PresentationFormat>Affichage à l'écran (4:3)</PresentationFormat>
  <Paragraphs>211</Paragraphs>
  <Slides>30</Slides>
  <Notes>0</Notes>
  <HiddenSlides>1</HiddenSlides>
  <MMClips>0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30</vt:i4>
      </vt:variant>
    </vt:vector>
  </HeadingPairs>
  <TitlesOfParts>
    <vt:vector size="34" baseType="lpstr">
      <vt:lpstr>Arial</vt:lpstr>
      <vt:lpstr>Calibri</vt:lpstr>
      <vt:lpstr>Symbol</vt:lpstr>
      <vt:lpstr>Thème Office</vt:lpstr>
      <vt:lpstr>La sécurité dans les ateliers</vt:lpstr>
      <vt:lpstr>Présentation PowerPoint</vt:lpstr>
      <vt:lpstr>Rappels des consignes</vt:lpstr>
      <vt:lpstr>Quelques infographies</vt:lpstr>
      <vt:lpstr>Quelques infographies</vt:lpstr>
      <vt:lpstr>Quelques petits films..</vt:lpstr>
      <vt:lpstr>1 de moins, c’est 1 de moins…</vt:lpstr>
      <vt:lpstr>Sécurité au travail</vt:lpstr>
      <vt:lpstr>Danger dans un atelier de chaudronnerie</vt:lpstr>
      <vt:lpstr>La Prévention…</vt:lpstr>
      <vt:lpstr>Que va-t-il se passer… ?</vt:lpstr>
      <vt:lpstr>Que va-t-il se passer dans l’atelier d’Usinage ?</vt:lpstr>
      <vt:lpstr>Que va-t-il se passer dans l’atelier d’Usinage ?</vt:lpstr>
      <vt:lpstr>Que va-t-il se passer dans l’atelier d’Usinage ?</vt:lpstr>
      <vt:lpstr>Que va-t-il se passer dans l’atelier d’Usinage ?</vt:lpstr>
      <vt:lpstr>Que va-t-il se passer lors du Fraisage?</vt:lpstr>
      <vt:lpstr>Que va-t-il se passer lors du soudage de la cuve ?</vt:lpstr>
      <vt:lpstr>Voici une meuleuse d’angle. Sans le carter de protection….</vt:lpstr>
      <vt:lpstr>Les brûlures aux mains et aux yeux ont été faites par : </vt:lpstr>
      <vt:lpstr>Que faut-il faire ?</vt:lpstr>
      <vt:lpstr>Que faut-il faire ?</vt:lpstr>
      <vt:lpstr>Présentation PowerPoint</vt:lpstr>
      <vt:lpstr>Correction !</vt:lpstr>
      <vt:lpstr>Présentation PowerPoint</vt:lpstr>
      <vt:lpstr>Les Pictogrammes</vt:lpstr>
      <vt:lpstr>Formes  et couleurs</vt:lpstr>
      <vt:lpstr>Formes  et couleurs</vt:lpstr>
      <vt:lpstr>Exemple</vt:lpstr>
      <vt:lpstr>Présentation PowerPoint</vt:lpstr>
      <vt:lpstr>A vous de travailler…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 sécurité</dc:title>
  <dc:creator>Christophe TOMCZAK</dc:creator>
  <cp:lastModifiedBy>christophe.tomczak</cp:lastModifiedBy>
  <cp:revision>17</cp:revision>
  <dcterms:created xsi:type="dcterms:W3CDTF">2025-09-07T21:41:22Z</dcterms:created>
  <dcterms:modified xsi:type="dcterms:W3CDTF">2025-12-06T21:55:33Z</dcterms:modified>
</cp:coreProperties>
</file>