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4" r:id="rId3"/>
    <p:sldId id="290" r:id="rId4"/>
    <p:sldId id="299" r:id="rId5"/>
    <p:sldId id="291" r:id="rId6"/>
    <p:sldId id="292" r:id="rId7"/>
    <p:sldId id="293" r:id="rId8"/>
    <p:sldId id="294" r:id="rId9"/>
    <p:sldId id="298" r:id="rId10"/>
    <p:sldId id="295" r:id="rId11"/>
    <p:sldId id="278" r:id="rId12"/>
    <p:sldId id="300" r:id="rId13"/>
    <p:sldId id="281" r:id="rId14"/>
    <p:sldId id="287" r:id="rId15"/>
    <p:sldId id="303" r:id="rId16"/>
    <p:sldId id="304" r:id="rId17"/>
    <p:sldId id="297" r:id="rId18"/>
    <p:sldId id="302" r:id="rId19"/>
    <p:sldId id="301" r:id="rId20"/>
    <p:sldId id="25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3B23C-5AAF-6161-6617-9D486B96B485}" v="882" dt="2022-02-14T14:27:27.520"/>
    <p1510:client id="{69AEE567-485E-DFB5-9543-68E5D4D2BF87}" v="214" dt="2022-02-14T14:38:35.337"/>
    <p1510:client id="{7D09E311-4F30-458C-BAE9-828F2CDF272D}" v="2" dt="2022-02-12T22:04:25.668"/>
    <p1510:client id="{C9EA0CDF-65C2-90BD-2DE2-9164F3208894}" v="779" dt="2022-02-14T22:18:36.334"/>
    <p1510:client id="{DD04E8E5-B7F7-9BD2-E14D-1AF1AAB60DAA}" v="295" dt="2022-02-14T22:42:52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9" autoAdjust="0"/>
    <p:restoredTop sz="94660"/>
  </p:normalViewPr>
  <p:slideViewPr>
    <p:cSldViewPr showGuides="1">
      <p:cViewPr varScale="1">
        <p:scale>
          <a:sx n="56" d="100"/>
          <a:sy n="56" d="100"/>
        </p:scale>
        <p:origin x="151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6C70D-4E33-4E32-88EA-8D4D4A6EE8C3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31D7DBA-76A4-46B7-BB60-630D20C37E3A}">
      <dgm:prSet phldrT="[Texte]"/>
      <dgm:spPr/>
      <dgm:t>
        <a:bodyPr/>
        <a:lstStyle/>
        <a:p>
          <a:r>
            <a:rPr lang="fr-FR" dirty="0"/>
            <a:t>Travail d’équipe</a:t>
          </a:r>
        </a:p>
      </dgm:t>
    </dgm:pt>
    <dgm:pt modelId="{F67B0FCF-DC05-4C92-BC4D-07AFB4C0041C}" type="parTrans" cxnId="{EA7DC641-24D9-4AD5-A202-1CC8C7DB5D94}">
      <dgm:prSet/>
      <dgm:spPr/>
      <dgm:t>
        <a:bodyPr/>
        <a:lstStyle/>
        <a:p>
          <a:endParaRPr lang="fr-FR"/>
        </a:p>
      </dgm:t>
    </dgm:pt>
    <dgm:pt modelId="{BECE9D8A-2067-4F74-9330-D20C2E040058}" type="sibTrans" cxnId="{EA7DC641-24D9-4AD5-A202-1CC8C7DB5D94}">
      <dgm:prSet/>
      <dgm:spPr/>
      <dgm:t>
        <a:bodyPr/>
        <a:lstStyle/>
        <a:p>
          <a:endParaRPr lang="fr-FR"/>
        </a:p>
      </dgm:t>
    </dgm:pt>
    <dgm:pt modelId="{075AF5F8-CD4E-40C0-949C-F6E936343FEE}">
      <dgm:prSet phldrT="[Texte]"/>
      <dgm:spPr/>
      <dgm:t>
        <a:bodyPr/>
        <a:lstStyle/>
        <a:p>
          <a:r>
            <a:rPr lang="fr-FR" dirty="0"/>
            <a:t>CAP</a:t>
          </a:r>
        </a:p>
      </dgm:t>
    </dgm:pt>
    <dgm:pt modelId="{600523F8-931A-4AD2-B505-C549B5DF2F7B}" type="parTrans" cxnId="{260A041B-7864-49E3-A84E-130610D19096}">
      <dgm:prSet/>
      <dgm:spPr/>
      <dgm:t>
        <a:bodyPr/>
        <a:lstStyle/>
        <a:p>
          <a:endParaRPr lang="fr-FR"/>
        </a:p>
      </dgm:t>
    </dgm:pt>
    <dgm:pt modelId="{A29BB630-8441-41C2-ACF0-CA52579938F2}" type="sibTrans" cxnId="{260A041B-7864-49E3-A84E-130610D19096}">
      <dgm:prSet/>
      <dgm:spPr/>
      <dgm:t>
        <a:bodyPr/>
        <a:lstStyle/>
        <a:p>
          <a:endParaRPr lang="fr-FR"/>
        </a:p>
      </dgm:t>
    </dgm:pt>
    <dgm:pt modelId="{BDF5FEF8-896F-4C44-B830-5C98FADBF953}">
      <dgm:prSet phldrT="[Texte]"/>
      <dgm:spPr/>
      <dgm:t>
        <a:bodyPr/>
        <a:lstStyle/>
        <a:p>
          <a:r>
            <a:rPr lang="fr-FR" dirty="0"/>
            <a:t>BAC PRO TCI</a:t>
          </a:r>
        </a:p>
      </dgm:t>
    </dgm:pt>
    <dgm:pt modelId="{1E493BEE-29B4-4DBB-BCD8-09916CCAC00E}" type="parTrans" cxnId="{D64D0F82-E37B-4CCD-A03E-330954CB4601}">
      <dgm:prSet/>
      <dgm:spPr/>
      <dgm:t>
        <a:bodyPr/>
        <a:lstStyle/>
        <a:p>
          <a:endParaRPr lang="fr-FR"/>
        </a:p>
      </dgm:t>
    </dgm:pt>
    <dgm:pt modelId="{BBFB3A17-C054-40E5-A8C0-395FAD01EDB9}" type="sibTrans" cxnId="{D64D0F82-E37B-4CCD-A03E-330954CB4601}">
      <dgm:prSet/>
      <dgm:spPr/>
      <dgm:t>
        <a:bodyPr/>
        <a:lstStyle/>
        <a:p>
          <a:endParaRPr lang="fr-FR"/>
        </a:p>
      </dgm:t>
    </dgm:pt>
    <dgm:pt modelId="{50887F2B-1B1D-4C6E-84A7-EBD5B1CC7AF5}">
      <dgm:prSet phldrT="[Texte]"/>
      <dgm:spPr/>
      <dgm:t>
        <a:bodyPr/>
        <a:lstStyle/>
        <a:p>
          <a:r>
            <a:rPr lang="fr-FR" dirty="0"/>
            <a:t>BTS Scolaire</a:t>
          </a:r>
        </a:p>
      </dgm:t>
    </dgm:pt>
    <dgm:pt modelId="{4A6E836C-75D8-4AE7-875C-CE4EF36FA2C0}" type="parTrans" cxnId="{4F55F4FA-4920-4278-BE63-A9CDFEE5C925}">
      <dgm:prSet/>
      <dgm:spPr/>
      <dgm:t>
        <a:bodyPr/>
        <a:lstStyle/>
        <a:p>
          <a:endParaRPr lang="fr-FR"/>
        </a:p>
      </dgm:t>
    </dgm:pt>
    <dgm:pt modelId="{0BEC8E84-7B1D-4E10-8DF0-8D130963CB77}" type="sibTrans" cxnId="{4F55F4FA-4920-4278-BE63-A9CDFEE5C925}">
      <dgm:prSet/>
      <dgm:spPr/>
      <dgm:t>
        <a:bodyPr/>
        <a:lstStyle/>
        <a:p>
          <a:endParaRPr lang="fr-FR"/>
        </a:p>
      </dgm:t>
    </dgm:pt>
    <dgm:pt modelId="{C73DFAD5-9820-45D0-A91A-A46471286503}">
      <dgm:prSet phldrT="[Texte]"/>
      <dgm:spPr/>
      <dgm:t>
        <a:bodyPr/>
        <a:lstStyle/>
        <a:p>
          <a:r>
            <a:rPr lang="fr-FR" dirty="0"/>
            <a:t>BTS Alternance</a:t>
          </a:r>
        </a:p>
      </dgm:t>
    </dgm:pt>
    <dgm:pt modelId="{F5647735-8BBB-49EB-A983-B61DA6A00652}" type="parTrans" cxnId="{C3CBE3D6-87C2-41BC-9E3D-F205A193EDD1}">
      <dgm:prSet/>
      <dgm:spPr/>
      <dgm:t>
        <a:bodyPr/>
        <a:lstStyle/>
        <a:p>
          <a:endParaRPr lang="fr-FR"/>
        </a:p>
      </dgm:t>
    </dgm:pt>
    <dgm:pt modelId="{3ACE698A-61C4-4DA2-8BBE-745B03F04076}" type="sibTrans" cxnId="{C3CBE3D6-87C2-41BC-9E3D-F205A193EDD1}">
      <dgm:prSet/>
      <dgm:spPr/>
      <dgm:t>
        <a:bodyPr/>
        <a:lstStyle/>
        <a:p>
          <a:endParaRPr lang="fr-FR"/>
        </a:p>
      </dgm:t>
    </dgm:pt>
    <dgm:pt modelId="{2944C243-BE91-4661-8128-BD6408FAA29E}" type="pres">
      <dgm:prSet presAssocID="{DA46C70D-4E33-4E32-88EA-8D4D4A6EE8C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8D04D2-48F8-4696-A054-1FEE123E5299}" type="pres">
      <dgm:prSet presAssocID="{E31D7DBA-76A4-46B7-BB60-630D20C37E3A}" presName="centerShape" presStyleLbl="node0" presStyleIdx="0" presStyleCnt="1"/>
      <dgm:spPr/>
    </dgm:pt>
    <dgm:pt modelId="{B9423B80-AC14-4EA2-BF09-68D7B712A394}" type="pres">
      <dgm:prSet presAssocID="{075AF5F8-CD4E-40C0-949C-F6E936343FEE}" presName="node" presStyleLbl="node1" presStyleIdx="0" presStyleCnt="4">
        <dgm:presLayoutVars>
          <dgm:bulletEnabled val="1"/>
        </dgm:presLayoutVars>
      </dgm:prSet>
      <dgm:spPr/>
    </dgm:pt>
    <dgm:pt modelId="{9335B3C0-BC69-4CE6-8ACD-6EB20C9883E6}" type="pres">
      <dgm:prSet presAssocID="{075AF5F8-CD4E-40C0-949C-F6E936343FEE}" presName="dummy" presStyleCnt="0"/>
      <dgm:spPr/>
    </dgm:pt>
    <dgm:pt modelId="{E8A482FC-C13F-4DEF-8940-CCD747CD3F64}" type="pres">
      <dgm:prSet presAssocID="{A29BB630-8441-41C2-ACF0-CA52579938F2}" presName="sibTrans" presStyleLbl="sibTrans2D1" presStyleIdx="0" presStyleCnt="4" custLinFactNeighborX="1755" custLinFactNeighborY="-1807"/>
      <dgm:spPr/>
    </dgm:pt>
    <dgm:pt modelId="{800D3415-DB15-4A76-8AC0-2A524BDB9598}" type="pres">
      <dgm:prSet presAssocID="{BDF5FEF8-896F-4C44-B830-5C98FADBF953}" presName="node" presStyleLbl="node1" presStyleIdx="1" presStyleCnt="4">
        <dgm:presLayoutVars>
          <dgm:bulletEnabled val="1"/>
        </dgm:presLayoutVars>
      </dgm:prSet>
      <dgm:spPr/>
    </dgm:pt>
    <dgm:pt modelId="{3F0B3323-8B67-4716-BA82-00C4272897D4}" type="pres">
      <dgm:prSet presAssocID="{BDF5FEF8-896F-4C44-B830-5C98FADBF953}" presName="dummy" presStyleCnt="0"/>
      <dgm:spPr/>
    </dgm:pt>
    <dgm:pt modelId="{B3CA9EDD-A13A-453E-9FCE-BE6FDEF1F43C}" type="pres">
      <dgm:prSet presAssocID="{BBFB3A17-C054-40E5-A8C0-395FAD01EDB9}" presName="sibTrans" presStyleLbl="sibTrans2D1" presStyleIdx="1" presStyleCnt="4"/>
      <dgm:spPr/>
    </dgm:pt>
    <dgm:pt modelId="{0CC444A5-4993-4C0B-8FA5-0F52F41D631C}" type="pres">
      <dgm:prSet presAssocID="{50887F2B-1B1D-4C6E-84A7-EBD5B1CC7AF5}" presName="node" presStyleLbl="node1" presStyleIdx="2" presStyleCnt="4">
        <dgm:presLayoutVars>
          <dgm:bulletEnabled val="1"/>
        </dgm:presLayoutVars>
      </dgm:prSet>
      <dgm:spPr/>
    </dgm:pt>
    <dgm:pt modelId="{167FE1BF-3AF5-4961-8FE7-E75E0A89D446}" type="pres">
      <dgm:prSet presAssocID="{50887F2B-1B1D-4C6E-84A7-EBD5B1CC7AF5}" presName="dummy" presStyleCnt="0"/>
      <dgm:spPr/>
    </dgm:pt>
    <dgm:pt modelId="{4101030E-B7DC-4D98-B6AA-37239BC2C9C7}" type="pres">
      <dgm:prSet presAssocID="{0BEC8E84-7B1D-4E10-8DF0-8D130963CB77}" presName="sibTrans" presStyleLbl="sibTrans2D1" presStyleIdx="2" presStyleCnt="4"/>
      <dgm:spPr/>
    </dgm:pt>
    <dgm:pt modelId="{268C56D3-8DB8-4D56-BAE2-B557610BB1C8}" type="pres">
      <dgm:prSet presAssocID="{C73DFAD5-9820-45D0-A91A-A46471286503}" presName="node" presStyleLbl="node1" presStyleIdx="3" presStyleCnt="4">
        <dgm:presLayoutVars>
          <dgm:bulletEnabled val="1"/>
        </dgm:presLayoutVars>
      </dgm:prSet>
      <dgm:spPr/>
    </dgm:pt>
    <dgm:pt modelId="{DE503A1F-B39B-475B-BBB2-3240FBF19053}" type="pres">
      <dgm:prSet presAssocID="{C73DFAD5-9820-45D0-A91A-A46471286503}" presName="dummy" presStyleCnt="0"/>
      <dgm:spPr/>
    </dgm:pt>
    <dgm:pt modelId="{643E80D5-9D26-4788-9EA8-6116B497D8DD}" type="pres">
      <dgm:prSet presAssocID="{3ACE698A-61C4-4DA2-8BBE-745B03F04076}" presName="sibTrans" presStyleLbl="sibTrans2D1" presStyleIdx="3" presStyleCnt="4"/>
      <dgm:spPr/>
    </dgm:pt>
  </dgm:ptLst>
  <dgm:cxnLst>
    <dgm:cxn modelId="{E0A45012-C9BE-4395-AE42-287AC80224AC}" type="presOf" srcId="{E31D7DBA-76A4-46B7-BB60-630D20C37E3A}" destId="{A18D04D2-48F8-4696-A054-1FEE123E5299}" srcOrd="0" destOrd="0" presId="urn:microsoft.com/office/officeart/2005/8/layout/radial6"/>
    <dgm:cxn modelId="{194A2F15-3E01-4D0E-BDB4-09B0354833B6}" type="presOf" srcId="{3ACE698A-61C4-4DA2-8BBE-745B03F04076}" destId="{643E80D5-9D26-4788-9EA8-6116B497D8DD}" srcOrd="0" destOrd="0" presId="urn:microsoft.com/office/officeart/2005/8/layout/radial6"/>
    <dgm:cxn modelId="{260A041B-7864-49E3-A84E-130610D19096}" srcId="{E31D7DBA-76A4-46B7-BB60-630D20C37E3A}" destId="{075AF5F8-CD4E-40C0-949C-F6E936343FEE}" srcOrd="0" destOrd="0" parTransId="{600523F8-931A-4AD2-B505-C549B5DF2F7B}" sibTransId="{A29BB630-8441-41C2-ACF0-CA52579938F2}"/>
    <dgm:cxn modelId="{EB9ED61F-C9AD-45E3-8CA1-25ABAA3EDDB8}" type="presOf" srcId="{A29BB630-8441-41C2-ACF0-CA52579938F2}" destId="{E8A482FC-C13F-4DEF-8940-CCD747CD3F64}" srcOrd="0" destOrd="0" presId="urn:microsoft.com/office/officeart/2005/8/layout/radial6"/>
    <dgm:cxn modelId="{EA7DC641-24D9-4AD5-A202-1CC8C7DB5D94}" srcId="{DA46C70D-4E33-4E32-88EA-8D4D4A6EE8C3}" destId="{E31D7DBA-76A4-46B7-BB60-630D20C37E3A}" srcOrd="0" destOrd="0" parTransId="{F67B0FCF-DC05-4C92-BC4D-07AFB4C0041C}" sibTransId="{BECE9D8A-2067-4F74-9330-D20C2E040058}"/>
    <dgm:cxn modelId="{1EAE2F49-F7DF-4578-B3FA-6E6DF0540A96}" type="presOf" srcId="{0BEC8E84-7B1D-4E10-8DF0-8D130963CB77}" destId="{4101030E-B7DC-4D98-B6AA-37239BC2C9C7}" srcOrd="0" destOrd="0" presId="urn:microsoft.com/office/officeart/2005/8/layout/radial6"/>
    <dgm:cxn modelId="{DBCECB49-A107-439F-8559-D3FB6C34AE6E}" type="presOf" srcId="{075AF5F8-CD4E-40C0-949C-F6E936343FEE}" destId="{B9423B80-AC14-4EA2-BF09-68D7B712A394}" srcOrd="0" destOrd="0" presId="urn:microsoft.com/office/officeart/2005/8/layout/radial6"/>
    <dgm:cxn modelId="{04123581-29CE-4C6D-A5B5-3BB15D85A694}" type="presOf" srcId="{BBFB3A17-C054-40E5-A8C0-395FAD01EDB9}" destId="{B3CA9EDD-A13A-453E-9FCE-BE6FDEF1F43C}" srcOrd="0" destOrd="0" presId="urn:microsoft.com/office/officeart/2005/8/layout/radial6"/>
    <dgm:cxn modelId="{D64D0F82-E37B-4CCD-A03E-330954CB4601}" srcId="{E31D7DBA-76A4-46B7-BB60-630D20C37E3A}" destId="{BDF5FEF8-896F-4C44-B830-5C98FADBF953}" srcOrd="1" destOrd="0" parTransId="{1E493BEE-29B4-4DBB-BCD8-09916CCAC00E}" sibTransId="{BBFB3A17-C054-40E5-A8C0-395FAD01EDB9}"/>
    <dgm:cxn modelId="{8FF701CA-B2DC-43EE-812E-74E3722D4716}" type="presOf" srcId="{C73DFAD5-9820-45D0-A91A-A46471286503}" destId="{268C56D3-8DB8-4D56-BAE2-B557610BB1C8}" srcOrd="0" destOrd="0" presId="urn:microsoft.com/office/officeart/2005/8/layout/radial6"/>
    <dgm:cxn modelId="{8CC1F7D0-2966-4931-A24E-0ED9FDE2AAE6}" type="presOf" srcId="{DA46C70D-4E33-4E32-88EA-8D4D4A6EE8C3}" destId="{2944C243-BE91-4661-8128-BD6408FAA29E}" srcOrd="0" destOrd="0" presId="urn:microsoft.com/office/officeart/2005/8/layout/radial6"/>
    <dgm:cxn modelId="{C3CBE3D6-87C2-41BC-9E3D-F205A193EDD1}" srcId="{E31D7DBA-76A4-46B7-BB60-630D20C37E3A}" destId="{C73DFAD5-9820-45D0-A91A-A46471286503}" srcOrd="3" destOrd="0" parTransId="{F5647735-8BBB-49EB-A983-B61DA6A00652}" sibTransId="{3ACE698A-61C4-4DA2-8BBE-745B03F04076}"/>
    <dgm:cxn modelId="{7A0D75E0-BD2E-4C54-BBB6-513305296330}" type="presOf" srcId="{50887F2B-1B1D-4C6E-84A7-EBD5B1CC7AF5}" destId="{0CC444A5-4993-4C0B-8FA5-0F52F41D631C}" srcOrd="0" destOrd="0" presId="urn:microsoft.com/office/officeart/2005/8/layout/radial6"/>
    <dgm:cxn modelId="{285592F9-E2B2-476F-96B7-82859FE87D5E}" type="presOf" srcId="{BDF5FEF8-896F-4C44-B830-5C98FADBF953}" destId="{800D3415-DB15-4A76-8AC0-2A524BDB9598}" srcOrd="0" destOrd="0" presId="urn:microsoft.com/office/officeart/2005/8/layout/radial6"/>
    <dgm:cxn modelId="{4F55F4FA-4920-4278-BE63-A9CDFEE5C925}" srcId="{E31D7DBA-76A4-46B7-BB60-630D20C37E3A}" destId="{50887F2B-1B1D-4C6E-84A7-EBD5B1CC7AF5}" srcOrd="2" destOrd="0" parTransId="{4A6E836C-75D8-4AE7-875C-CE4EF36FA2C0}" sibTransId="{0BEC8E84-7B1D-4E10-8DF0-8D130963CB77}"/>
    <dgm:cxn modelId="{98C62327-A756-46E3-BEE0-0CF91748212B}" type="presParOf" srcId="{2944C243-BE91-4661-8128-BD6408FAA29E}" destId="{A18D04D2-48F8-4696-A054-1FEE123E5299}" srcOrd="0" destOrd="0" presId="urn:microsoft.com/office/officeart/2005/8/layout/radial6"/>
    <dgm:cxn modelId="{0CB0F115-8D2E-4572-9D79-174514AEF2AE}" type="presParOf" srcId="{2944C243-BE91-4661-8128-BD6408FAA29E}" destId="{B9423B80-AC14-4EA2-BF09-68D7B712A394}" srcOrd="1" destOrd="0" presId="urn:microsoft.com/office/officeart/2005/8/layout/radial6"/>
    <dgm:cxn modelId="{C32234E4-1F35-4C3A-8E07-8B4A8A36E0E3}" type="presParOf" srcId="{2944C243-BE91-4661-8128-BD6408FAA29E}" destId="{9335B3C0-BC69-4CE6-8ACD-6EB20C9883E6}" srcOrd="2" destOrd="0" presId="urn:microsoft.com/office/officeart/2005/8/layout/radial6"/>
    <dgm:cxn modelId="{8EC61597-7FDA-441A-94CE-8A6287BA32EE}" type="presParOf" srcId="{2944C243-BE91-4661-8128-BD6408FAA29E}" destId="{E8A482FC-C13F-4DEF-8940-CCD747CD3F64}" srcOrd="3" destOrd="0" presId="urn:microsoft.com/office/officeart/2005/8/layout/radial6"/>
    <dgm:cxn modelId="{51E1EDA3-AF5B-4861-BC36-0FA56A7B18AC}" type="presParOf" srcId="{2944C243-BE91-4661-8128-BD6408FAA29E}" destId="{800D3415-DB15-4A76-8AC0-2A524BDB9598}" srcOrd="4" destOrd="0" presId="urn:microsoft.com/office/officeart/2005/8/layout/radial6"/>
    <dgm:cxn modelId="{787F2F44-8914-4F90-B75E-A8386DABA2A0}" type="presParOf" srcId="{2944C243-BE91-4661-8128-BD6408FAA29E}" destId="{3F0B3323-8B67-4716-BA82-00C4272897D4}" srcOrd="5" destOrd="0" presId="urn:microsoft.com/office/officeart/2005/8/layout/radial6"/>
    <dgm:cxn modelId="{6BBC5A33-1FF8-4A3D-9B97-1ED4BB0BAB00}" type="presParOf" srcId="{2944C243-BE91-4661-8128-BD6408FAA29E}" destId="{B3CA9EDD-A13A-453E-9FCE-BE6FDEF1F43C}" srcOrd="6" destOrd="0" presId="urn:microsoft.com/office/officeart/2005/8/layout/radial6"/>
    <dgm:cxn modelId="{BF2C856E-281D-4A07-B9B7-10445F3F1DCC}" type="presParOf" srcId="{2944C243-BE91-4661-8128-BD6408FAA29E}" destId="{0CC444A5-4993-4C0B-8FA5-0F52F41D631C}" srcOrd="7" destOrd="0" presId="urn:microsoft.com/office/officeart/2005/8/layout/radial6"/>
    <dgm:cxn modelId="{90DA6225-C849-4CF7-951C-560F8139ACB2}" type="presParOf" srcId="{2944C243-BE91-4661-8128-BD6408FAA29E}" destId="{167FE1BF-3AF5-4961-8FE7-E75E0A89D446}" srcOrd="8" destOrd="0" presId="urn:microsoft.com/office/officeart/2005/8/layout/radial6"/>
    <dgm:cxn modelId="{DCF2C0BF-02E6-4659-8006-B8F649EB9646}" type="presParOf" srcId="{2944C243-BE91-4661-8128-BD6408FAA29E}" destId="{4101030E-B7DC-4D98-B6AA-37239BC2C9C7}" srcOrd="9" destOrd="0" presId="urn:microsoft.com/office/officeart/2005/8/layout/radial6"/>
    <dgm:cxn modelId="{B9520834-7AC1-442B-A6AD-2CA6669BC738}" type="presParOf" srcId="{2944C243-BE91-4661-8128-BD6408FAA29E}" destId="{268C56D3-8DB8-4D56-BAE2-B557610BB1C8}" srcOrd="10" destOrd="0" presId="urn:microsoft.com/office/officeart/2005/8/layout/radial6"/>
    <dgm:cxn modelId="{4757CD6C-DFA2-425C-AE52-895ABD3AA636}" type="presParOf" srcId="{2944C243-BE91-4661-8128-BD6408FAA29E}" destId="{DE503A1F-B39B-475B-BBB2-3240FBF19053}" srcOrd="11" destOrd="0" presId="urn:microsoft.com/office/officeart/2005/8/layout/radial6"/>
    <dgm:cxn modelId="{98673BFD-8376-49A3-B2F1-1D9CB0666C35}" type="presParOf" srcId="{2944C243-BE91-4661-8128-BD6408FAA29E}" destId="{643E80D5-9D26-4788-9EA8-6116B497D8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E80D5-9D26-4788-9EA8-6116B497D8DD}">
      <dsp:nvSpPr>
        <dsp:cNvPr id="0" name=""/>
        <dsp:cNvSpPr/>
      </dsp:nvSpPr>
      <dsp:spPr>
        <a:xfrm>
          <a:off x="633705" y="579953"/>
          <a:ext cx="3880653" cy="3880653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1030E-B7DC-4D98-B6AA-37239BC2C9C7}">
      <dsp:nvSpPr>
        <dsp:cNvPr id="0" name=""/>
        <dsp:cNvSpPr/>
      </dsp:nvSpPr>
      <dsp:spPr>
        <a:xfrm>
          <a:off x="633705" y="579953"/>
          <a:ext cx="3880653" cy="3880653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A9EDD-A13A-453E-9FCE-BE6FDEF1F43C}">
      <dsp:nvSpPr>
        <dsp:cNvPr id="0" name=""/>
        <dsp:cNvSpPr/>
      </dsp:nvSpPr>
      <dsp:spPr>
        <a:xfrm>
          <a:off x="633705" y="579953"/>
          <a:ext cx="3880653" cy="3880653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482FC-C13F-4DEF-8940-CCD747CD3F64}">
      <dsp:nvSpPr>
        <dsp:cNvPr id="0" name=""/>
        <dsp:cNvSpPr/>
      </dsp:nvSpPr>
      <dsp:spPr>
        <a:xfrm>
          <a:off x="701810" y="509830"/>
          <a:ext cx="3880653" cy="3880653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D04D2-48F8-4696-A054-1FEE123E5299}">
      <dsp:nvSpPr>
        <dsp:cNvPr id="0" name=""/>
        <dsp:cNvSpPr/>
      </dsp:nvSpPr>
      <dsp:spPr>
        <a:xfrm>
          <a:off x="1681667" y="1627915"/>
          <a:ext cx="1784729" cy="1784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Travail d’équipe</a:t>
          </a:r>
        </a:p>
      </dsp:txBody>
      <dsp:txXfrm>
        <a:off x="1943035" y="1889283"/>
        <a:ext cx="1261993" cy="1261993"/>
      </dsp:txXfrm>
    </dsp:sp>
    <dsp:sp modelId="{B9423B80-AC14-4EA2-BF09-68D7B712A394}">
      <dsp:nvSpPr>
        <dsp:cNvPr id="0" name=""/>
        <dsp:cNvSpPr/>
      </dsp:nvSpPr>
      <dsp:spPr>
        <a:xfrm>
          <a:off x="1949376" y="273"/>
          <a:ext cx="1249310" cy="1249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CAP</a:t>
          </a:r>
        </a:p>
      </dsp:txBody>
      <dsp:txXfrm>
        <a:off x="2132333" y="183230"/>
        <a:ext cx="883396" cy="883396"/>
      </dsp:txXfrm>
    </dsp:sp>
    <dsp:sp modelId="{800D3415-DB15-4A76-8AC0-2A524BDB9598}">
      <dsp:nvSpPr>
        <dsp:cNvPr id="0" name=""/>
        <dsp:cNvSpPr/>
      </dsp:nvSpPr>
      <dsp:spPr>
        <a:xfrm>
          <a:off x="3844728" y="1895624"/>
          <a:ext cx="1249310" cy="1249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BAC PRO TCI</a:t>
          </a:r>
        </a:p>
      </dsp:txBody>
      <dsp:txXfrm>
        <a:off x="4027685" y="2078581"/>
        <a:ext cx="883396" cy="883396"/>
      </dsp:txXfrm>
    </dsp:sp>
    <dsp:sp modelId="{0CC444A5-4993-4C0B-8FA5-0F52F41D631C}">
      <dsp:nvSpPr>
        <dsp:cNvPr id="0" name=""/>
        <dsp:cNvSpPr/>
      </dsp:nvSpPr>
      <dsp:spPr>
        <a:xfrm>
          <a:off x="1949376" y="3790976"/>
          <a:ext cx="1249310" cy="1249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BTS Scolaire</a:t>
          </a:r>
        </a:p>
      </dsp:txBody>
      <dsp:txXfrm>
        <a:off x="2132333" y="3973933"/>
        <a:ext cx="883396" cy="883396"/>
      </dsp:txXfrm>
    </dsp:sp>
    <dsp:sp modelId="{268C56D3-8DB8-4D56-BAE2-B557610BB1C8}">
      <dsp:nvSpPr>
        <dsp:cNvPr id="0" name=""/>
        <dsp:cNvSpPr/>
      </dsp:nvSpPr>
      <dsp:spPr>
        <a:xfrm>
          <a:off x="54025" y="1895624"/>
          <a:ext cx="1249310" cy="12493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BTS Alternance</a:t>
          </a:r>
        </a:p>
      </dsp:txBody>
      <dsp:txXfrm>
        <a:off x="236982" y="2078581"/>
        <a:ext cx="883396" cy="88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86AAF-98D8-4C76-B588-2039D34AA4CC}" type="datetimeFigureOut">
              <a:rPr lang="fr-FR" smtClean="0"/>
              <a:pPr/>
              <a:t>06/12/2025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28417-DE8C-4AB8-8D7B-093D090B741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C7E2-CBA9-4A17-9FCC-57BC3FD52A5A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2FD1-FE81-4706-A427-61AD3D468429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3B69B-4C04-4017-9B4C-3DCADE1D98B1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502B-58C2-4EA1-8D0C-7A54F752D564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CD6E6-90BA-490D-8CC8-9A8052788105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7DE0-49A2-44A3-B3A5-29372C100B67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98DA-430F-481A-AAB9-B98E506E4E65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0361-334C-4B38-AE44-68724657FF29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5A3A-EA5B-49BA-9617-A39CBCBC4C43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B3895-90AC-4ADA-8C12-A7FAF36E9E95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A877-17FE-42B4-805F-6C69367633FB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ADE36-D13F-44C6-BBDE-6CEB62514C5C}" type="datetime1">
              <a:rPr lang="fr-FR" smtClean="0"/>
              <a:pPr/>
              <a:t>06/12/2025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5CE2-BD78-4636-BD89-ECBA63F8DC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fW9qv7lk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26572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TRAVAIL EN SECURITE DANS L’ATELIER DE CHAUDRONNERIE INDUSTRIELLE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080B0C56-5C86-47E1-841D-EA6F5005A6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306" y="4936735"/>
            <a:ext cx="1642972" cy="1729058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4832F736-88D9-42F1-99CB-061B22E19B37}"/>
              </a:ext>
            </a:extLst>
          </p:cNvPr>
          <p:cNvSpPr txBox="1">
            <a:spLocks/>
          </p:cNvSpPr>
          <p:nvPr/>
        </p:nvSpPr>
        <p:spPr>
          <a:xfrm>
            <a:off x="2987824" y="5805264"/>
            <a:ext cx="4680520" cy="825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M. TOMCZAK</a:t>
            </a:r>
          </a:p>
          <a:p>
            <a:r>
              <a:rPr lang="fr-FR" sz="2100" dirty="0"/>
              <a:t>Professeurs en Chaudronnerie Industrielle</a:t>
            </a:r>
            <a:endParaRPr lang="fr-FR" sz="2100" dirty="0"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PAR COUPURE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22F8FF94-0DAB-4C18-8185-848DE84A7F17}"/>
              </a:ext>
            </a:extLst>
          </p:cNvPr>
          <p:cNvSpPr txBox="1"/>
          <p:nvPr/>
        </p:nvSpPr>
        <p:spPr>
          <a:xfrm>
            <a:off x="451204" y="1429305"/>
            <a:ext cx="577360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>
                <a:cs typeface="Calibri"/>
              </a:rPr>
              <a:t>Les différentes machines qui peuvent provoquer une coupure sont : 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- la meuleuse d'angle</a:t>
            </a:r>
          </a:p>
          <a:p>
            <a:r>
              <a:rPr lang="fr-FR" dirty="0">
                <a:cs typeface="Calibri"/>
              </a:rPr>
              <a:t>- la scie à ruban</a:t>
            </a:r>
          </a:p>
          <a:p>
            <a:endParaRPr lang="fr-FR" dirty="0">
              <a:cs typeface="Calibri"/>
            </a:endParaRP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Mais aussi, la manutention des tôles. Elles peuvent être coupantes.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Pour cette raison, </a:t>
            </a:r>
            <a:r>
              <a:rPr lang="fr-FR" b="1" dirty="0">
                <a:cs typeface="Calibri"/>
              </a:rPr>
              <a:t>le port des gants est obligatoire.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A7B894B-0C7C-4190-942F-0853AF0615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537" y="1333263"/>
            <a:ext cx="2743200" cy="27432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17CDED5-2912-466E-9989-215DB07F68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145" y="4777377"/>
            <a:ext cx="2743200" cy="179005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73BEB41-8C72-4EF4-B9F0-86D343F3F8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518" t="-644"/>
          <a:stretch/>
        </p:blipFill>
        <p:spPr>
          <a:xfrm>
            <a:off x="5060438" y="4783303"/>
            <a:ext cx="2288856" cy="17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43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LE RANGEMENT</a:t>
            </a: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581172" y="1267746"/>
            <a:ext cx="4676420" cy="15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/>
              <a:t>JE RANGE ET JE NETTOIE : </a:t>
            </a:r>
          </a:p>
          <a:p>
            <a:pPr>
              <a:buFontTx/>
              <a:buChar char="-"/>
            </a:pPr>
            <a:r>
              <a:rPr lang="fr-FR" sz="2400" b="1" dirty="0"/>
              <a:t> PENDANT </a:t>
            </a:r>
            <a:r>
              <a:rPr lang="fr-FR" sz="2400" dirty="0"/>
              <a:t>LES HEURES D’ATELIER</a:t>
            </a:r>
          </a:p>
          <a:p>
            <a:pPr>
              <a:buFontTx/>
              <a:buChar char="-"/>
            </a:pPr>
            <a:r>
              <a:rPr lang="fr-FR" sz="2400" b="1" dirty="0"/>
              <a:t> A LA FIN DE LA SEANCE, </a:t>
            </a:r>
            <a:r>
              <a:rPr lang="fr-FR" sz="2400" dirty="0"/>
              <a:t>mon poste de travail et l'atelier</a:t>
            </a:r>
            <a:endParaRPr lang="fr-FR" sz="2400" dirty="0">
              <a:cs typeface="Calibri"/>
            </a:endParaRP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11</a:t>
            </a:fld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4427476" y="3068960"/>
            <a:ext cx="471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ENVIRONNEMENT DE TRAVAIL RANGÉ et NETTOYÉ </a:t>
            </a:r>
          </a:p>
          <a:p>
            <a:pPr algn="ctr"/>
            <a:r>
              <a:rPr lang="fr-FR" sz="2400" b="1" dirty="0"/>
              <a:t>= </a:t>
            </a:r>
          </a:p>
          <a:p>
            <a:pPr algn="ctr"/>
            <a:r>
              <a:rPr lang="fr-FR" sz="2400" b="1" dirty="0"/>
              <a:t>TRAVAIL SECURISÉ</a:t>
            </a:r>
            <a:endParaRPr lang="fr-FR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21" y="1101419"/>
            <a:ext cx="4131839" cy="550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427476" y="5055567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NETTOYAGE EST </a:t>
            </a:r>
            <a:r>
              <a:rPr lang="fr-FR" sz="2400" b="1" dirty="0">
                <a:solidFill>
                  <a:srgbClr val="FF0000"/>
                </a:solidFill>
              </a:rPr>
              <a:t>OBLIGATOIRE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LE RANGEMENT</a:t>
            </a: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23528" y="1556792"/>
            <a:ext cx="3647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Je nettoie la zone qui m’a été attribué :</a:t>
            </a:r>
          </a:p>
          <a:p>
            <a:r>
              <a:rPr lang="fr-FR" sz="2400" b="1" dirty="0"/>
              <a:t>- Je prends le temps nécessaire sur la séance ou en fonction des besoins du professeurs, et je me consacre pleinement à la tâche.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12</a:t>
            </a:fld>
            <a:endParaRPr lang="fr-FR" sz="2000" dirty="0"/>
          </a:p>
        </p:txBody>
      </p:sp>
      <p:graphicFrame>
        <p:nvGraphicFramePr>
          <p:cNvPr id="12" name="Diagramme 11"/>
          <p:cNvGraphicFramePr/>
          <p:nvPr/>
        </p:nvGraphicFramePr>
        <p:xfrm>
          <a:off x="3995936" y="908720"/>
          <a:ext cx="51480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Gestion du nettoyage</a:t>
            </a: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536" y="1183392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Chaque poste de travail est nettoyé en fin de séance à la demande du Professeur.</a:t>
            </a:r>
          </a:p>
          <a:p>
            <a:endParaRPr lang="fr-FR" sz="2400" b="1" dirty="0"/>
          </a:p>
          <a:p>
            <a:r>
              <a:rPr lang="fr-FR" sz="2400" b="1" dirty="0"/>
              <a:t>Si vous avez fini votre pièce, ou si vous attendez à un poste de fabrication, il y a certainement une tâche à réaliser.</a:t>
            </a:r>
          </a:p>
          <a:p>
            <a:endParaRPr lang="fr-FR" sz="2400" b="1" dirty="0"/>
          </a:p>
          <a:p>
            <a:r>
              <a:rPr lang="fr-FR" sz="2400" b="1" dirty="0"/>
              <a:t>Les matériaux sont rangés à leur place (tôles et profilés)</a:t>
            </a:r>
          </a:p>
          <a:p>
            <a:endParaRPr lang="fr-FR" sz="2400" b="1" dirty="0"/>
          </a:p>
          <a:p>
            <a:r>
              <a:rPr lang="fr-FR" sz="2400" b="1" dirty="0"/>
              <a:t>Le nettoyage de tout l’atelier est programmé (à venir)</a:t>
            </a:r>
          </a:p>
          <a:p>
            <a:endParaRPr lang="fr-FR" sz="2400" b="1" dirty="0"/>
          </a:p>
          <a:p>
            <a:r>
              <a:rPr lang="fr-FR" sz="2400" b="1" dirty="0"/>
              <a:t>Les déchets sont triés :</a:t>
            </a:r>
          </a:p>
          <a:p>
            <a:r>
              <a:rPr lang="fr-FR" sz="2400" b="1" dirty="0"/>
              <a:t>	- poubelle métal pour les bouts de tôles</a:t>
            </a:r>
          </a:p>
          <a:p>
            <a:r>
              <a:rPr lang="fr-FR" sz="2400" b="1" dirty="0"/>
              <a:t>	- poubelle « Autre » pour tout ce qui n’est pas métallique</a:t>
            </a:r>
            <a:endParaRPr lang="fr-FR" sz="2400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13</a:t>
            </a:fld>
            <a:endParaRPr lang="fr-F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Equipements de Protection Individuelle</a:t>
            </a:r>
            <a:endParaRPr lang="fr-FR" b="1" dirty="0">
              <a:cs typeface="Calibri"/>
            </a:endParaRP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635896" y="1484784"/>
            <a:ext cx="5305268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u="sng" dirty="0"/>
              <a:t>Tenue de travail :</a:t>
            </a:r>
            <a:endParaRPr lang="fr-FR" sz="2000" b="1" u="sng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Veste fermée sur poste de travail avec machine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Pantalon avec ceinture si besoin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 Chaussures avec lacets en bon état et lacées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</a:t>
            </a:r>
            <a:r>
              <a:rPr lang="fr-FR" sz="2000" b="1" dirty="0">
                <a:solidFill>
                  <a:srgbClr val="FF0000"/>
                </a:solidFill>
              </a:rPr>
              <a:t>Pas d’écouteurs</a:t>
            </a:r>
            <a:endParaRPr lang="fr-FR" sz="2000" b="1" dirty="0">
              <a:solidFill>
                <a:srgbClr val="FF0000"/>
              </a:solidFill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Le téléphone est interdit et sous votre responsabilité</a:t>
            </a:r>
            <a:r>
              <a:rPr lang="fr-FR" b="1" dirty="0"/>
              <a:t>(possibilité de dysfonctionnement champs magnétique et poussière métallique)</a:t>
            </a:r>
            <a:endParaRPr lang="fr-FR" b="1" dirty="0"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 Une paire de gants est disponible</a:t>
            </a: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r>
              <a:rPr lang="fr-FR" sz="2000" b="1" dirty="0">
                <a:cs typeface="Calibri"/>
              </a:rPr>
              <a:t>La tenue sera fournie pour tout votre cursus BAC PRO : prenez en soin, et lavez la à chaque vacances.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14</a:t>
            </a:fld>
            <a:endParaRPr lang="fr-FR" sz="2000" dirty="0"/>
          </a:p>
        </p:txBody>
      </p:sp>
      <p:pic>
        <p:nvPicPr>
          <p:cNvPr id="3" name="Picture 2" descr="https://www.a-lafont.com/wp-content/uploads/2017/05/pourquoi-porter-un-vetement-de-trav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3" y="836712"/>
            <a:ext cx="2520280" cy="5811023"/>
          </a:xfrm>
          <a:prstGeom prst="rect">
            <a:avLst/>
          </a:prstGeom>
          <a:noFill/>
        </p:spPr>
      </p:pic>
      <p:cxnSp>
        <p:nvCxnSpPr>
          <p:cNvPr id="15" name="Connecteur droit avec flèche 14"/>
          <p:cNvCxnSpPr/>
          <p:nvPr/>
        </p:nvCxnSpPr>
        <p:spPr>
          <a:xfrm flipH="1">
            <a:off x="2413788" y="2319468"/>
            <a:ext cx="648074" cy="26470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622715" y="5935082"/>
            <a:ext cx="1087220" cy="374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4">
            <a:extLst>
              <a:ext uri="{FF2B5EF4-FFF2-40B4-BE49-F238E27FC236}">
                <a16:creationId xmlns:a16="http://schemas.microsoft.com/office/drawing/2014/main" id="{1B3909C2-10AB-41A3-8A05-180832BEA01F}"/>
              </a:ext>
            </a:extLst>
          </p:cNvPr>
          <p:cNvCxnSpPr>
            <a:cxnSpLocks/>
          </p:cNvCxnSpPr>
          <p:nvPr/>
        </p:nvCxnSpPr>
        <p:spPr>
          <a:xfrm flipH="1">
            <a:off x="1803242" y="4509120"/>
            <a:ext cx="824542" cy="50304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CFE052-A4DA-4CFC-9081-1B3960E421DD}"/>
              </a:ext>
            </a:extLst>
          </p:cNvPr>
          <p:cNvSpPr txBox="1"/>
          <p:nvPr/>
        </p:nvSpPr>
        <p:spPr>
          <a:xfrm>
            <a:off x="2456092" y="1845634"/>
            <a:ext cx="939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Veste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3A16A-8DA0-4502-AA12-E771750A6D9D}"/>
              </a:ext>
            </a:extLst>
          </p:cNvPr>
          <p:cNvSpPr txBox="1"/>
          <p:nvPr/>
        </p:nvSpPr>
        <p:spPr>
          <a:xfrm>
            <a:off x="2200274" y="4095809"/>
            <a:ext cx="1075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Pantalon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27563-ED9F-49D8-8D76-41F47AC2C431}"/>
              </a:ext>
            </a:extLst>
          </p:cNvPr>
          <p:cNvSpPr txBox="1"/>
          <p:nvPr/>
        </p:nvSpPr>
        <p:spPr>
          <a:xfrm>
            <a:off x="2123728" y="5445224"/>
            <a:ext cx="12807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Chaussures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428992" y="1577117"/>
            <a:ext cx="563601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Au lycée Jean JAURES, pour les pauses, il est demandé aux élèves de </a:t>
            </a:r>
            <a:r>
              <a:rPr lang="fr-FR" b="1" dirty="0"/>
              <a:t>ne pas se changer.</a:t>
            </a:r>
          </a:p>
          <a:p>
            <a:endParaRPr lang="fr-FR" dirty="0"/>
          </a:p>
          <a:p>
            <a:r>
              <a:rPr lang="fr-FR" dirty="0"/>
              <a:t>Cela permet de gagner du temps sur le cours.</a:t>
            </a:r>
          </a:p>
          <a:p>
            <a:endParaRPr lang="fr-FR" dirty="0"/>
          </a:p>
          <a:p>
            <a:r>
              <a:rPr lang="fr-FR" dirty="0"/>
              <a:t>Vous avez cependant le droit de laisser la veste dans la salle.</a:t>
            </a:r>
          </a:p>
          <a:p>
            <a:endParaRPr lang="fr-FR" dirty="0"/>
          </a:p>
          <a:p>
            <a:r>
              <a:rPr lang="fr-FR" dirty="0"/>
              <a:t>Vous gardez sur vous :</a:t>
            </a:r>
          </a:p>
          <a:p>
            <a:pPr>
              <a:buFontTx/>
              <a:buChar char="-"/>
            </a:pPr>
            <a:r>
              <a:rPr lang="fr-FR" dirty="0"/>
              <a:t>Votre paire de chaussures </a:t>
            </a:r>
            <a:r>
              <a:rPr lang="fr-FR" b="1" dirty="0"/>
              <a:t>(AVEC LES LACETS FAITS)</a:t>
            </a:r>
          </a:p>
          <a:p>
            <a:pPr>
              <a:buFontTx/>
              <a:buChar char="-"/>
            </a:pPr>
            <a:r>
              <a:rPr lang="fr-FR" dirty="0"/>
              <a:t> votre pantalon.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Merci de penser à garder sur vous votre carte de cantine, ou le plus important.</a:t>
            </a:r>
          </a:p>
          <a:p>
            <a:pPr algn="ctr"/>
            <a:r>
              <a:rPr lang="fr-FR" u="sng" dirty="0"/>
              <a:t>Les vestiaires ne sont pas ouverts pour la pause.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 Une bonne pause commence à l’heure et finie à l’heure 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5550E34-C3D0-BC8D-F6E5-CD4366790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17D9A9-6DC2-0575-B48E-2B0E96684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Equipements de Protection Individuelle</a:t>
            </a:r>
            <a:endParaRPr lang="fr-FR" b="1" dirty="0">
              <a:cs typeface="Calibri"/>
            </a:endParaRPr>
          </a:p>
        </p:txBody>
      </p:sp>
      <p:sp>
        <p:nvSpPr>
          <p:cNvPr id="1026" name="AutoShape 2" descr="Résultat de recherche d'images pour &quot;dé à jouer dessin&quot;">
            <a:extLst>
              <a:ext uri="{FF2B5EF4-FFF2-40B4-BE49-F238E27FC236}">
                <a16:creationId xmlns:a16="http://schemas.microsoft.com/office/drawing/2014/main" id="{55678A5B-3671-3FA4-3275-B5801E308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>
            <a:extLst>
              <a:ext uri="{FF2B5EF4-FFF2-40B4-BE49-F238E27FC236}">
                <a16:creationId xmlns:a16="http://schemas.microsoft.com/office/drawing/2014/main" id="{E68FF9FB-344B-021B-10A2-36793CB2E2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>
            <a:extLst>
              <a:ext uri="{FF2B5EF4-FFF2-40B4-BE49-F238E27FC236}">
                <a16:creationId xmlns:a16="http://schemas.microsoft.com/office/drawing/2014/main" id="{A7CE5716-F915-7445-6217-E146204C8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>
            <a:extLst>
              <a:ext uri="{FF2B5EF4-FFF2-40B4-BE49-F238E27FC236}">
                <a16:creationId xmlns:a16="http://schemas.microsoft.com/office/drawing/2014/main" id="{DB0B24E9-87EA-BA14-7D61-31B1B3103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E82FB4-D57D-1FD8-7667-08FCC39BBC72}"/>
              </a:ext>
            </a:extLst>
          </p:cNvPr>
          <p:cNvSpPr txBox="1"/>
          <p:nvPr/>
        </p:nvSpPr>
        <p:spPr>
          <a:xfrm>
            <a:off x="3635896" y="1484784"/>
            <a:ext cx="5305268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b="1" u="sng" dirty="0"/>
              <a:t>Tenue de travail :</a:t>
            </a:r>
            <a:endParaRPr lang="fr-FR" sz="2000" b="1" u="sng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Veste fermée sur poste de travail avec machine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Pantalon avec ceinture si besoin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 Chaussures avec lacets en bon état et lacées</a:t>
            </a: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</a:t>
            </a:r>
            <a:r>
              <a:rPr lang="fr-FR" sz="2000" b="1" dirty="0">
                <a:solidFill>
                  <a:srgbClr val="FF0000"/>
                </a:solidFill>
              </a:rPr>
              <a:t>Pas d’écouteurs</a:t>
            </a:r>
            <a:endParaRPr lang="fr-FR" sz="2000" b="1" dirty="0">
              <a:solidFill>
                <a:srgbClr val="FF0000"/>
              </a:solidFill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 Le téléphone est interdit et sous votre responsabilité</a:t>
            </a:r>
            <a:r>
              <a:rPr lang="fr-FR" b="1" dirty="0"/>
              <a:t>(possibilité de dysfonctionnement champs magnétique et poussière métallique)</a:t>
            </a:r>
            <a:endParaRPr lang="fr-FR" b="1" dirty="0">
              <a:cs typeface="Calibri"/>
            </a:endParaRP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pPr>
              <a:buFontTx/>
              <a:buChar char="-"/>
            </a:pPr>
            <a:r>
              <a:rPr lang="fr-FR" sz="2000" b="1" dirty="0"/>
              <a:t> Une paire de gants est disponible</a:t>
            </a:r>
          </a:p>
          <a:p>
            <a:pPr>
              <a:buFontTx/>
              <a:buChar char="-"/>
            </a:pPr>
            <a:endParaRPr lang="fr-FR" sz="2000" b="1" dirty="0">
              <a:cs typeface="Calibri"/>
            </a:endParaRPr>
          </a:p>
          <a:p>
            <a:r>
              <a:rPr lang="fr-FR" sz="2000" b="1" dirty="0">
                <a:cs typeface="Calibri"/>
              </a:rPr>
              <a:t>La tenue sera fournie pour tout votre cursus BAC PRO : prenez en soin, et lavez la à chaque vacances.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418EA73F-2FE3-6828-2EC1-98299458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15</a:t>
            </a:fld>
            <a:endParaRPr lang="fr-FR" sz="2000" dirty="0"/>
          </a:p>
        </p:txBody>
      </p:sp>
      <p:pic>
        <p:nvPicPr>
          <p:cNvPr id="3" name="Picture 2" descr="https://www.a-lafont.com/wp-content/uploads/2017/05/pourquoi-porter-un-vetement-de-travail.jpg">
            <a:extLst>
              <a:ext uri="{FF2B5EF4-FFF2-40B4-BE49-F238E27FC236}">
                <a16:creationId xmlns:a16="http://schemas.microsoft.com/office/drawing/2014/main" id="{7E98018E-0500-74C1-792F-DE9966BAA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3" y="836712"/>
            <a:ext cx="2520280" cy="5811023"/>
          </a:xfrm>
          <a:prstGeom prst="rect">
            <a:avLst/>
          </a:prstGeom>
          <a:noFill/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D10567F4-7CBD-D078-A6A4-AB8304782D2D}"/>
              </a:ext>
            </a:extLst>
          </p:cNvPr>
          <p:cNvCxnSpPr/>
          <p:nvPr/>
        </p:nvCxnSpPr>
        <p:spPr>
          <a:xfrm flipH="1">
            <a:off x="2413788" y="2319468"/>
            <a:ext cx="648074" cy="26470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28147EC-4B58-042E-57A3-B450FEAD3B9E}"/>
              </a:ext>
            </a:extLst>
          </p:cNvPr>
          <p:cNvCxnSpPr/>
          <p:nvPr/>
        </p:nvCxnSpPr>
        <p:spPr>
          <a:xfrm flipH="1">
            <a:off x="1622715" y="5935082"/>
            <a:ext cx="1087220" cy="374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4">
            <a:extLst>
              <a:ext uri="{FF2B5EF4-FFF2-40B4-BE49-F238E27FC236}">
                <a16:creationId xmlns:a16="http://schemas.microsoft.com/office/drawing/2014/main" id="{52CA9370-A66F-7617-D124-AB78CE750ACA}"/>
              </a:ext>
            </a:extLst>
          </p:cNvPr>
          <p:cNvCxnSpPr>
            <a:cxnSpLocks/>
          </p:cNvCxnSpPr>
          <p:nvPr/>
        </p:nvCxnSpPr>
        <p:spPr>
          <a:xfrm flipH="1">
            <a:off x="1803242" y="4509120"/>
            <a:ext cx="824542" cy="50304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4D6672-FF8F-4A3D-B60C-0CB949FFCCD5}"/>
              </a:ext>
            </a:extLst>
          </p:cNvPr>
          <p:cNvSpPr txBox="1"/>
          <p:nvPr/>
        </p:nvSpPr>
        <p:spPr>
          <a:xfrm>
            <a:off x="2456092" y="1845634"/>
            <a:ext cx="939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Veste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09FA8-CA54-194D-8950-41019FE1E9DA}"/>
              </a:ext>
            </a:extLst>
          </p:cNvPr>
          <p:cNvSpPr txBox="1"/>
          <p:nvPr/>
        </p:nvSpPr>
        <p:spPr>
          <a:xfrm>
            <a:off x="2200274" y="4095809"/>
            <a:ext cx="1075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Pantalon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12DEC8-28A3-842D-3C69-465AF7672602}"/>
              </a:ext>
            </a:extLst>
          </p:cNvPr>
          <p:cNvSpPr txBox="1"/>
          <p:nvPr/>
        </p:nvSpPr>
        <p:spPr>
          <a:xfrm>
            <a:off x="2123728" y="5445224"/>
            <a:ext cx="12807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Chaussures</a:t>
            </a:r>
          </a:p>
        </p:txBody>
      </p:sp>
    </p:spTree>
    <p:extLst>
      <p:ext uri="{BB962C8B-B14F-4D97-AF65-F5344CB8AC3E}">
        <p14:creationId xmlns:p14="http://schemas.microsoft.com/office/powerpoint/2010/main" val="26322787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334DC89-3EB1-C42B-9474-D8215A6E7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25C62-EF95-54D7-502D-27A638C7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Les Equipements de Protection Individuelle</a:t>
            </a:r>
            <a:endParaRPr lang="fr-FR" b="1" dirty="0">
              <a:cs typeface="Calibri"/>
            </a:endParaRPr>
          </a:p>
        </p:txBody>
      </p:sp>
      <p:sp>
        <p:nvSpPr>
          <p:cNvPr id="1026" name="AutoShape 2" descr="Résultat de recherche d'images pour &quot;dé à jouer dessin&quot;">
            <a:extLst>
              <a:ext uri="{FF2B5EF4-FFF2-40B4-BE49-F238E27FC236}">
                <a16:creationId xmlns:a16="http://schemas.microsoft.com/office/drawing/2014/main" id="{79BF7589-3603-AC98-DEE2-2EC82449B9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>
            <a:extLst>
              <a:ext uri="{FF2B5EF4-FFF2-40B4-BE49-F238E27FC236}">
                <a16:creationId xmlns:a16="http://schemas.microsoft.com/office/drawing/2014/main" id="{7C9F5207-6A54-F0E8-3DD7-69A571897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>
            <a:extLst>
              <a:ext uri="{FF2B5EF4-FFF2-40B4-BE49-F238E27FC236}">
                <a16:creationId xmlns:a16="http://schemas.microsoft.com/office/drawing/2014/main" id="{91F17666-0B8A-5341-A825-7A63C5509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>
            <a:extLst>
              <a:ext uri="{FF2B5EF4-FFF2-40B4-BE49-F238E27FC236}">
                <a16:creationId xmlns:a16="http://schemas.microsoft.com/office/drawing/2014/main" id="{F6C04300-52B0-8ED9-7E9D-476EBC9FD7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0F92D01C-DCBB-FD62-9676-523E6818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16</a:t>
            </a:fld>
            <a:endParaRPr lang="fr-FR" sz="2000" dirty="0"/>
          </a:p>
        </p:txBody>
      </p:sp>
      <p:pic>
        <p:nvPicPr>
          <p:cNvPr id="3" name="Picture 2" descr="https://www.a-lafont.com/wp-content/uploads/2017/05/pourquoi-porter-un-vetement-de-travail.jpg">
            <a:extLst>
              <a:ext uri="{FF2B5EF4-FFF2-40B4-BE49-F238E27FC236}">
                <a16:creationId xmlns:a16="http://schemas.microsoft.com/office/drawing/2014/main" id="{BA4538E0-511D-1AD5-F572-DECB9A5EB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53" y="836712"/>
            <a:ext cx="2520280" cy="5811023"/>
          </a:xfrm>
          <a:prstGeom prst="rect">
            <a:avLst/>
          </a:prstGeom>
          <a:noFill/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B59E590-5E96-305F-8471-2BB1CFA2A3BF}"/>
              </a:ext>
            </a:extLst>
          </p:cNvPr>
          <p:cNvCxnSpPr/>
          <p:nvPr/>
        </p:nvCxnSpPr>
        <p:spPr>
          <a:xfrm flipH="1">
            <a:off x="2413788" y="2319468"/>
            <a:ext cx="648074" cy="264706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34AA63A-C490-5908-FCBE-7AC21D2D34A6}"/>
              </a:ext>
            </a:extLst>
          </p:cNvPr>
          <p:cNvCxnSpPr/>
          <p:nvPr/>
        </p:nvCxnSpPr>
        <p:spPr>
          <a:xfrm flipH="1">
            <a:off x="1622715" y="5935082"/>
            <a:ext cx="1087220" cy="374238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4">
            <a:extLst>
              <a:ext uri="{FF2B5EF4-FFF2-40B4-BE49-F238E27FC236}">
                <a16:creationId xmlns:a16="http://schemas.microsoft.com/office/drawing/2014/main" id="{F286D6A2-A41A-294D-676E-CE196294F849}"/>
              </a:ext>
            </a:extLst>
          </p:cNvPr>
          <p:cNvCxnSpPr>
            <a:cxnSpLocks/>
          </p:cNvCxnSpPr>
          <p:nvPr/>
        </p:nvCxnSpPr>
        <p:spPr>
          <a:xfrm flipH="1">
            <a:off x="1803242" y="4509120"/>
            <a:ext cx="824542" cy="503041"/>
          </a:xfrm>
          <a:prstGeom prst="straightConnector1">
            <a:avLst/>
          </a:prstGeom>
          <a:ln w="254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B946C1E-1606-8742-29EE-5056639994DE}"/>
              </a:ext>
            </a:extLst>
          </p:cNvPr>
          <p:cNvSpPr txBox="1"/>
          <p:nvPr/>
        </p:nvSpPr>
        <p:spPr>
          <a:xfrm>
            <a:off x="2456092" y="1845634"/>
            <a:ext cx="939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Veste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994CA3-85A8-6879-1800-D37AF7EFB5CD}"/>
              </a:ext>
            </a:extLst>
          </p:cNvPr>
          <p:cNvSpPr txBox="1"/>
          <p:nvPr/>
        </p:nvSpPr>
        <p:spPr>
          <a:xfrm>
            <a:off x="2200274" y="4095809"/>
            <a:ext cx="10755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err="1"/>
              <a:t>Pantalon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074E6-EFBF-D78B-3102-2E5CA88F2440}"/>
              </a:ext>
            </a:extLst>
          </p:cNvPr>
          <p:cNvSpPr txBox="1"/>
          <p:nvPr/>
        </p:nvSpPr>
        <p:spPr>
          <a:xfrm>
            <a:off x="2123728" y="5445224"/>
            <a:ext cx="12807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Chaussures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97D9F6F-8741-BD3E-C201-D622A64AED7D}"/>
              </a:ext>
            </a:extLst>
          </p:cNvPr>
          <p:cNvSpPr txBox="1"/>
          <p:nvPr/>
        </p:nvSpPr>
        <p:spPr>
          <a:xfrm>
            <a:off x="3420526" y="1496128"/>
            <a:ext cx="5580112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Au lycée Jean JAURES, pour les pauses, il est demandé aux élèves de </a:t>
            </a:r>
            <a:r>
              <a:rPr lang="fr-FR" b="1" dirty="0"/>
              <a:t>ne pas se changer.</a:t>
            </a:r>
          </a:p>
          <a:p>
            <a:endParaRPr lang="fr-FR" dirty="0"/>
          </a:p>
          <a:p>
            <a:r>
              <a:rPr lang="fr-FR" dirty="0"/>
              <a:t>Cela permet de gagner du temps sur le cours.</a:t>
            </a:r>
          </a:p>
          <a:p>
            <a:endParaRPr lang="fr-FR" dirty="0"/>
          </a:p>
          <a:p>
            <a:r>
              <a:rPr lang="fr-FR" dirty="0"/>
              <a:t>Vous avez cependant le droit de laisser la veste dans la salle.</a:t>
            </a:r>
          </a:p>
          <a:p>
            <a:endParaRPr lang="fr-FR" dirty="0"/>
          </a:p>
          <a:p>
            <a:r>
              <a:rPr lang="fr-FR" dirty="0"/>
              <a:t>Vous gardez sur vous :</a:t>
            </a:r>
          </a:p>
          <a:p>
            <a:pPr>
              <a:buFontTx/>
              <a:buChar char="-"/>
            </a:pPr>
            <a:r>
              <a:rPr lang="fr-FR" dirty="0"/>
              <a:t>Votre paire de chaussures </a:t>
            </a:r>
            <a:r>
              <a:rPr lang="fr-FR" b="1" dirty="0"/>
              <a:t>(AVEC LES LACETS FAITS)</a:t>
            </a:r>
          </a:p>
          <a:p>
            <a:pPr>
              <a:buFontTx/>
              <a:buChar char="-"/>
            </a:pPr>
            <a:r>
              <a:rPr lang="fr-FR" dirty="0"/>
              <a:t> votre pantalon.</a:t>
            </a:r>
          </a:p>
          <a:p>
            <a:pPr>
              <a:buFontTx/>
              <a:buChar char="-"/>
            </a:pPr>
            <a:endParaRPr lang="fr-FR" dirty="0"/>
          </a:p>
          <a:p>
            <a:r>
              <a:rPr lang="fr-FR" dirty="0"/>
              <a:t>Merci de penser à garder sur vous votre carte de cantine, ou le plus important.</a:t>
            </a:r>
          </a:p>
          <a:p>
            <a:pPr algn="ctr"/>
            <a:r>
              <a:rPr lang="fr-FR" u="sng" dirty="0"/>
              <a:t>Les vestiaires ne sont pas ouverts pour la pause.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r>
              <a:rPr lang="fr-FR" dirty="0"/>
              <a:t>Une bonne pause commence à l’heure et finie à l’heure !</a:t>
            </a:r>
          </a:p>
        </p:txBody>
      </p:sp>
    </p:spTree>
    <p:extLst>
      <p:ext uri="{BB962C8B-B14F-4D97-AF65-F5344CB8AC3E}">
        <p14:creationId xmlns:p14="http://schemas.microsoft.com/office/powerpoint/2010/main" val="3199647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LE SAVOIR ETRE</a:t>
            </a: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536" y="1124744"/>
            <a:ext cx="8748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Prochainement, vous irez en entreprise pour votre PFMP.</a:t>
            </a:r>
          </a:p>
          <a:p>
            <a:endParaRPr lang="fr-FR" sz="2400" b="1" dirty="0"/>
          </a:p>
          <a:p>
            <a:r>
              <a:rPr lang="fr-FR" sz="2400" b="1" dirty="0"/>
              <a:t>C’est le moment : </a:t>
            </a:r>
          </a:p>
          <a:p>
            <a:pPr marL="342900" indent="-342900">
              <a:buFontTx/>
              <a:buChar char="-"/>
            </a:pPr>
            <a:r>
              <a:rPr lang="fr-FR" sz="2400" b="1" dirty="0"/>
              <a:t>Où vous allez apprendre de nouvelles compétences</a:t>
            </a:r>
          </a:p>
          <a:p>
            <a:pPr marL="342900" indent="-342900">
              <a:buFontTx/>
              <a:buChar char="-"/>
            </a:pPr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b="1" dirty="0"/>
              <a:t>Vous allez mûrir avec les obligations qui seront les vôtres :</a:t>
            </a:r>
          </a:p>
          <a:p>
            <a:pPr marL="800100" lvl="1" indent="-342900">
              <a:buFontTx/>
              <a:buChar char="-"/>
            </a:pPr>
            <a:r>
              <a:rPr lang="fr-FR" sz="2400" b="1" dirty="0"/>
              <a:t>Respect des règles de sociabilité</a:t>
            </a:r>
          </a:p>
          <a:p>
            <a:pPr marL="800100" lvl="1" indent="-342900">
              <a:buFontTx/>
              <a:buChar char="-"/>
            </a:pPr>
            <a:r>
              <a:rPr lang="fr-FR" sz="2400" b="1" dirty="0"/>
              <a:t>Respect des horaires</a:t>
            </a:r>
          </a:p>
          <a:p>
            <a:pPr marL="800100" lvl="1" indent="-342900">
              <a:buFontTx/>
              <a:buChar char="-"/>
            </a:pPr>
            <a:endParaRPr lang="fr-FR" sz="2400" b="1" dirty="0"/>
          </a:p>
          <a:p>
            <a:pPr marL="342900" indent="-342900">
              <a:buFontTx/>
              <a:buChar char="-"/>
            </a:pPr>
            <a:endParaRPr lang="fr-FR" sz="2400" b="1" dirty="0"/>
          </a:p>
          <a:p>
            <a:pPr marL="342900" indent="-342900">
              <a:buFontTx/>
              <a:buChar char="-"/>
            </a:pPr>
            <a:r>
              <a:rPr lang="fr-FR" sz="2400" b="1" dirty="0"/>
              <a:t>Où vous allez représenter le lycée à travers votre bleu d’atelier :</a:t>
            </a:r>
          </a:p>
          <a:p>
            <a:pPr marL="800100" lvl="1" indent="-342900">
              <a:buFontTx/>
              <a:buChar char="-"/>
            </a:pPr>
            <a:r>
              <a:rPr lang="fr-FR" sz="2400" b="1" dirty="0"/>
              <a:t>Posture : si le professeur est debout, VOUS êtes debout</a:t>
            </a:r>
          </a:p>
          <a:p>
            <a:pPr marL="800100" lvl="1" indent="-342900">
              <a:buFontTx/>
              <a:buChar char="-"/>
            </a:pPr>
            <a:r>
              <a:rPr lang="fr-FR" sz="2400" b="1" dirty="0"/>
              <a:t>La prestance : être propre sur vous, bien habillé </a:t>
            </a:r>
          </a:p>
          <a:p>
            <a:pPr marL="342900" indent="-342900">
              <a:buFontTx/>
              <a:buChar char="-"/>
            </a:pPr>
            <a:endParaRPr lang="fr-FR" sz="2400" b="1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17</a:t>
            </a:fld>
            <a:endParaRPr lang="fr-FR" sz="20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1E72-4DF5-B99B-7504-253876FA2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B7DFD8-106B-184C-B6FF-06153175B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Les règles de sécurité.</a:t>
            </a:r>
          </a:p>
        </p:txBody>
      </p:sp>
      <p:sp>
        <p:nvSpPr>
          <p:cNvPr id="1026" name="AutoShape 2" descr="Résultat de recherche d'images pour &quot;dé à jouer dessin&quot;">
            <a:extLst>
              <a:ext uri="{FF2B5EF4-FFF2-40B4-BE49-F238E27FC236}">
                <a16:creationId xmlns:a16="http://schemas.microsoft.com/office/drawing/2014/main" id="{E553D274-0AC0-F983-C826-A7C79A1B2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>
            <a:extLst>
              <a:ext uri="{FF2B5EF4-FFF2-40B4-BE49-F238E27FC236}">
                <a16:creationId xmlns:a16="http://schemas.microsoft.com/office/drawing/2014/main" id="{ABD602A3-CDF4-E1C9-30E3-9FBA83EF24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>
            <a:extLst>
              <a:ext uri="{FF2B5EF4-FFF2-40B4-BE49-F238E27FC236}">
                <a16:creationId xmlns:a16="http://schemas.microsoft.com/office/drawing/2014/main" id="{50312F46-D8C9-5899-9792-CA40F13B67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>
            <a:extLst>
              <a:ext uri="{FF2B5EF4-FFF2-40B4-BE49-F238E27FC236}">
                <a16:creationId xmlns:a16="http://schemas.microsoft.com/office/drawing/2014/main" id="{BC3E9FE1-A2F0-8846-E228-1B5AB583C4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622A38-C72A-A6CC-8B01-0252DA0E4E98}"/>
              </a:ext>
            </a:extLst>
          </p:cNvPr>
          <p:cNvSpPr txBox="1"/>
          <p:nvPr/>
        </p:nvSpPr>
        <p:spPr>
          <a:xfrm>
            <a:off x="395536" y="1124744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Voir la vidéo : </a:t>
            </a:r>
          </a:p>
          <a:p>
            <a:endParaRPr lang="fr-FR" sz="2400" dirty="0"/>
          </a:p>
          <a:p>
            <a:r>
              <a:rPr lang="fr-FR" sz="2400" b="1"/>
              <a:t>La sécurité l'affaire de tous </a:t>
            </a:r>
          </a:p>
          <a:p>
            <a:endParaRPr lang="fr-FR" sz="2400" b="1" dirty="0"/>
          </a:p>
          <a:p>
            <a:r>
              <a:rPr lang="fr-FR" sz="2400" dirty="0">
                <a:hlinkClick r:id="rId2"/>
              </a:rPr>
              <a:t>https://www.youtube.com/watch?v=LUfW9qv7lk0</a:t>
            </a:r>
            <a:r>
              <a:rPr lang="fr-FR" sz="2400" dirty="0"/>
              <a:t> </a:t>
            </a:r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5C5498CA-FEB3-96E3-EA53-D092F5D0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18</a:t>
            </a:fld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512414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b="1" dirty="0"/>
              <a:t>Opération de meulage</a:t>
            </a:r>
          </a:p>
        </p:txBody>
      </p:sp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95536" y="112474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Protection Individuelle :</a:t>
            </a:r>
          </a:p>
          <a:p>
            <a:r>
              <a:rPr lang="fr-FR" sz="2400" dirty="0"/>
              <a:t>	Gants, masque,</a:t>
            </a:r>
          </a:p>
          <a:p>
            <a:r>
              <a:rPr lang="fr-FR" sz="2400" dirty="0"/>
              <a:t>	casque Anti bruit, </a:t>
            </a:r>
          </a:p>
          <a:p>
            <a:r>
              <a:rPr lang="fr-FR" sz="2400" dirty="0"/>
              <a:t>	Masque à poussière</a:t>
            </a:r>
          </a:p>
          <a:p>
            <a:r>
              <a:rPr lang="fr-FR" sz="2400" b="1" dirty="0"/>
              <a:t>Protection Collective : </a:t>
            </a:r>
          </a:p>
          <a:p>
            <a:r>
              <a:rPr lang="fr-FR" sz="2400" b="1" dirty="0"/>
              <a:t>	</a:t>
            </a:r>
            <a:r>
              <a:rPr lang="fr-FR" sz="2400" dirty="0"/>
              <a:t>Rideau</a:t>
            </a:r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r>
              <a:rPr lang="fr-FR" sz="2000" dirty="0"/>
              <a:t>page </a:t>
            </a:r>
            <a:fld id="{E32A5CE2-BD78-4636-BD89-ECBA63F8DC33}" type="slidenum">
              <a:rPr lang="fr-FR" sz="2000" smtClean="0"/>
              <a:pPr/>
              <a:t>19</a:t>
            </a:fld>
            <a:endParaRPr lang="fr-FR" sz="2000" dirty="0"/>
          </a:p>
        </p:txBody>
      </p:sp>
      <p:pic>
        <p:nvPicPr>
          <p:cNvPr id="3" name="Picture 2" descr="D:\Enseignement\04 - Atelier\photos outillages\meuleuse d'angle.bmp"/>
          <p:cNvPicPr>
            <a:picLocks noChangeAspect="1" noChangeArrowheads="1"/>
          </p:cNvPicPr>
          <p:nvPr/>
        </p:nvPicPr>
        <p:blipFill>
          <a:blip r:embed="rId2" cstate="print"/>
          <a:srcRect t="7794" b="6475"/>
          <a:stretch>
            <a:fillRect/>
          </a:stretch>
        </p:blipFill>
        <p:spPr bwMode="auto">
          <a:xfrm>
            <a:off x="6372200" y="1340768"/>
            <a:ext cx="2250951" cy="1445455"/>
          </a:xfrm>
          <a:prstGeom prst="rect">
            <a:avLst/>
          </a:prstGeom>
          <a:noFill/>
        </p:spPr>
      </p:pic>
      <p:pic>
        <p:nvPicPr>
          <p:cNvPr id="1027" name="Picture 3" descr="D:\Enseignement\04 - Atelier\photos outillages\masque de prot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013176"/>
            <a:ext cx="1656184" cy="1240539"/>
          </a:xfrm>
          <a:prstGeom prst="rect">
            <a:avLst/>
          </a:prstGeom>
          <a:noFill/>
        </p:spPr>
      </p:pic>
      <p:pic>
        <p:nvPicPr>
          <p:cNvPr id="4" name="Picture 4" descr="D:\Enseignement\04 - Atelier\photos outillages\casque-serre-tete-anti-bru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1656184" cy="1656184"/>
          </a:xfrm>
          <a:prstGeom prst="rect">
            <a:avLst/>
          </a:prstGeom>
          <a:noFill/>
        </p:spPr>
      </p:pic>
      <p:pic>
        <p:nvPicPr>
          <p:cNvPr id="1029" name="Picture 5" descr="D:\Enseignement\04 - Atelier\photos outillages\gant.jpg"/>
          <p:cNvPicPr>
            <a:picLocks noChangeAspect="1" noChangeArrowheads="1"/>
          </p:cNvPicPr>
          <p:nvPr/>
        </p:nvPicPr>
        <p:blipFill>
          <a:blip r:embed="rId5" cstate="print"/>
          <a:srcRect l="23478" t="15120" r="20175" b="16841"/>
          <a:stretch>
            <a:fillRect/>
          </a:stretch>
        </p:blipFill>
        <p:spPr bwMode="auto">
          <a:xfrm>
            <a:off x="7380312" y="4365104"/>
            <a:ext cx="1080120" cy="1620180"/>
          </a:xfrm>
          <a:prstGeom prst="rect">
            <a:avLst/>
          </a:prstGeom>
          <a:noFill/>
        </p:spPr>
      </p:pic>
      <p:pic>
        <p:nvPicPr>
          <p:cNvPr id="1031" name="Picture 7" descr="Résultat de recherche d'images pour &quot;utilisation meuleuse&quot;"/>
          <p:cNvPicPr>
            <a:picLocks noChangeAspect="1" noChangeArrowheads="1"/>
          </p:cNvPicPr>
          <p:nvPr/>
        </p:nvPicPr>
        <p:blipFill>
          <a:blip r:embed="rId6" cstate="print"/>
          <a:srcRect l="9450" t="12600" r="19676" b="13901"/>
          <a:stretch>
            <a:fillRect/>
          </a:stretch>
        </p:blipFill>
        <p:spPr bwMode="auto">
          <a:xfrm>
            <a:off x="539552" y="3645023"/>
            <a:ext cx="3548966" cy="2760307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1196752"/>
            <a:ext cx="3672408" cy="523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9076" y="428178"/>
            <a:ext cx="8225848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/>
              <a:t>Vous allez pénétrer ou vous travaillez dans l’atelier de chaudronnerie Industrielle du lycée JEAN JAURES.</a:t>
            </a:r>
          </a:p>
          <a:p>
            <a:endParaRPr lang="fr-FR" sz="2400" dirty="0"/>
          </a:p>
          <a:p>
            <a:r>
              <a:rPr lang="fr-FR" sz="2400" dirty="0"/>
              <a:t>Le travail dans l’atelier et l’apprentissage sur des machines industrielles imposent le respect </a:t>
            </a:r>
            <a:r>
              <a:rPr lang="fr-FR" sz="2400" b="1" dirty="0"/>
              <a:t>STRICT </a:t>
            </a:r>
            <a:r>
              <a:rPr lang="fr-FR" sz="2400" dirty="0"/>
              <a:t>des règles de sécurité.</a:t>
            </a:r>
          </a:p>
          <a:p>
            <a:endParaRPr lang="fr-FR" sz="2400" dirty="0"/>
          </a:p>
          <a:p>
            <a:r>
              <a:rPr lang="fr-FR" sz="2400" dirty="0"/>
              <a:t>Vous allez prendre connaissance des règles à respecter.</a:t>
            </a:r>
          </a:p>
          <a:p>
            <a:endParaRPr lang="fr-FR" sz="2400" dirty="0"/>
          </a:p>
          <a:p>
            <a:r>
              <a:rPr lang="fr-FR" sz="2400" dirty="0"/>
              <a:t>Nous vous rappelons que vous êtes sous l’autorité de </a:t>
            </a:r>
            <a:r>
              <a:rPr lang="fr-FR" sz="2400" u="sng" dirty="0"/>
              <a:t>tous</a:t>
            </a:r>
            <a:r>
              <a:rPr lang="fr-FR" sz="2400" dirty="0"/>
              <a:t> les Professeurs de l’atelier, le non respect des consignes de sécurité (comme le chahut) met en danger </a:t>
            </a:r>
            <a:r>
              <a:rPr lang="fr-FR" sz="2400" u="sng" dirty="0"/>
              <a:t>VOTRE</a:t>
            </a:r>
            <a:r>
              <a:rPr lang="fr-FR" sz="2400" dirty="0"/>
              <a:t> sécurité, celle de vos camarades et professeurs. </a:t>
            </a:r>
          </a:p>
          <a:p>
            <a:endParaRPr lang="fr-FR" sz="2400" dirty="0"/>
          </a:p>
          <a:p>
            <a:r>
              <a:rPr lang="fr-FR" sz="2400" dirty="0"/>
              <a:t>L’exclusion de la séance de cours, peut être prononcée à tout moment en cas de manquement aux règles suivantes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8" name="AutoShape 4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0" name="AutoShape 6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2" name="AutoShape 8" descr="Résultat de recherche d'images pour &quot;dé à jouer dess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9076" y="1253073"/>
            <a:ext cx="8225848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/>
              <a:t>Ce qui est </a:t>
            </a:r>
            <a:r>
              <a:rPr lang="fr-FR" sz="2000" b="1" dirty="0"/>
              <a:t>INTERDIT</a:t>
            </a:r>
            <a:r>
              <a:rPr lang="fr-FR" sz="2000" dirty="0"/>
              <a:t> : </a:t>
            </a:r>
          </a:p>
          <a:p>
            <a:pPr>
              <a:buFontTx/>
              <a:buChar char="-"/>
            </a:pPr>
            <a:r>
              <a:rPr lang="fr-FR" sz="2000" dirty="0"/>
              <a:t> Le Chahut : se bagarrer, embêter son camarade</a:t>
            </a:r>
          </a:p>
          <a:p>
            <a:pPr>
              <a:buFontTx/>
              <a:buChar char="-"/>
            </a:pPr>
            <a:r>
              <a:rPr lang="fr-FR" sz="2000" dirty="0"/>
              <a:t> Crier sans raison </a:t>
            </a:r>
          </a:p>
          <a:p>
            <a:pPr>
              <a:buFontTx/>
              <a:buChar char="-"/>
            </a:pPr>
            <a:r>
              <a:rPr lang="fr-FR" sz="2000" dirty="0"/>
              <a:t> Faire du boucan VOLONTAIREMENT et sans raison </a:t>
            </a:r>
          </a:p>
          <a:p>
            <a:pPr>
              <a:buFontTx/>
              <a:buChar char="-"/>
            </a:pPr>
            <a:r>
              <a:rPr lang="fr-FR" sz="2000" dirty="0"/>
              <a:t> Courir </a:t>
            </a:r>
          </a:p>
          <a:p>
            <a:pPr>
              <a:buFontTx/>
              <a:buChar char="-"/>
            </a:pPr>
            <a:endParaRPr lang="fr-FR" sz="2000" dirty="0"/>
          </a:p>
          <a:p>
            <a:r>
              <a:rPr lang="fr-FR" sz="2000" dirty="0"/>
              <a:t>Vous DEVEZ respecter les adultes qui travaillent dans l’atelier (femme de ménage, agent … )</a:t>
            </a:r>
          </a:p>
          <a:p>
            <a:endParaRPr lang="fr-FR" sz="2000" dirty="0">
              <a:cs typeface="Calibri"/>
            </a:endParaRPr>
          </a:p>
          <a:p>
            <a:r>
              <a:rPr lang="fr-FR" sz="2000" dirty="0">
                <a:cs typeface="Calibri"/>
              </a:rPr>
              <a:t>Vous regardez ce que fait votre camarade.</a:t>
            </a:r>
          </a:p>
          <a:p>
            <a:endParaRPr lang="fr-FR" sz="2000" dirty="0">
              <a:cs typeface="Calibri"/>
            </a:endParaRPr>
          </a:p>
          <a:p>
            <a:r>
              <a:rPr lang="fr-FR" sz="2000" dirty="0">
                <a:cs typeface="Calibri"/>
              </a:rPr>
              <a:t>Vous aidez si besoin (manutention, réglage machine, sans vous imposer, … )</a:t>
            </a:r>
          </a:p>
          <a:p>
            <a:endParaRPr lang="fr-FR" sz="2000" dirty="0">
              <a:cs typeface="Calibri"/>
            </a:endParaRPr>
          </a:p>
          <a:p>
            <a:r>
              <a:rPr lang="fr-FR" sz="2000" dirty="0">
                <a:cs typeface="Calibri"/>
              </a:rPr>
              <a:t>En cas de doute, vous DEMANDEZ à votre professeur.</a:t>
            </a:r>
          </a:p>
          <a:p>
            <a:endParaRPr lang="fr-FR" sz="2000" dirty="0">
              <a:cs typeface="Calibri"/>
            </a:endParaRPr>
          </a:p>
          <a:p>
            <a:r>
              <a:rPr lang="fr-FR" sz="2000" dirty="0">
                <a:cs typeface="Calibri"/>
              </a:rPr>
              <a:t>C’est le professeur qui décide qui doit passer sur la machine, même si cela vous semble injuste.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REGLES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15955728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0952" y="1772816"/>
            <a:ext cx="8225848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000" dirty="0"/>
              <a:t>La manutention de charges lourdes dans un atelier est possible sous plusieurs conditions :</a:t>
            </a:r>
          </a:p>
          <a:p>
            <a:endParaRPr lang="fr-FR" sz="20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cs typeface="Calibri"/>
              </a:rPr>
              <a:t>Elle est demandée et autorisée par le professeur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cs typeface="Calibri"/>
              </a:rPr>
              <a:t>Elle respecte la charge maximale autorisée 25kg MAXIMUM par personne</a:t>
            </a:r>
          </a:p>
          <a:p>
            <a:pPr marL="285750" indent="-285750">
              <a:buFontTx/>
              <a:buChar char="-"/>
            </a:pPr>
            <a:endParaRPr lang="fr-FR" sz="2000" dirty="0">
              <a:cs typeface="Calibri"/>
            </a:endParaRPr>
          </a:p>
          <a:p>
            <a:pPr marL="285750" indent="-285750">
              <a:buFontTx/>
              <a:buChar char="-"/>
            </a:pPr>
            <a:r>
              <a:rPr lang="fr-FR" sz="2000" dirty="0">
                <a:cs typeface="Calibri"/>
              </a:rPr>
              <a:t>Ainsi, </a:t>
            </a:r>
            <a:r>
              <a:rPr lang="fr-FR" sz="2000" b="1" dirty="0">
                <a:cs typeface="Calibri"/>
              </a:rPr>
              <a:t>vous n’avez pas à déplacer tout seul </a:t>
            </a:r>
            <a:r>
              <a:rPr lang="fr-FR" sz="2000" dirty="0">
                <a:cs typeface="Calibri"/>
              </a:rPr>
              <a:t>de forte charge : 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cs typeface="Calibri"/>
              </a:rPr>
              <a:t>Tôle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cs typeface="Calibri"/>
              </a:rPr>
              <a:t>Outils,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cs typeface="Calibri"/>
              </a:rPr>
              <a:t>Enclume : CE N’EST PAS UN JOUET !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cs typeface="Calibri"/>
              </a:rPr>
              <a:t>outil</a:t>
            </a:r>
          </a:p>
          <a:p>
            <a:pPr marL="742950" lvl="1" indent="-285750">
              <a:buFontTx/>
              <a:buChar char="-"/>
            </a:pPr>
            <a:r>
              <a:rPr lang="fr-FR" sz="2000" dirty="0">
                <a:cs typeface="Calibri"/>
              </a:rPr>
              <a:t>Etabli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: LA MANUTENTION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4AD64BA-93C8-429E-8F98-821E190AE85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005064"/>
            <a:ext cx="3339547" cy="24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28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28006" y="1196752"/>
            <a:ext cx="5684154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dirty="0"/>
              <a:t>Les protections des yeux est primordiale et </a:t>
            </a:r>
            <a:r>
              <a:rPr lang="fr-FR" b="1" dirty="0"/>
              <a:t>obligatoire </a:t>
            </a:r>
            <a:r>
              <a:rPr lang="fr-FR" dirty="0"/>
              <a:t>avec l’utilisation de certains procédés : 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Utilisation de la tronçonneuse d’angle</a:t>
            </a:r>
          </a:p>
          <a:p>
            <a:r>
              <a:rPr lang="fr-FR" dirty="0">
                <a:cs typeface="Calibri"/>
              </a:rPr>
              <a:t>Perçage (protection des yeux)</a:t>
            </a:r>
          </a:p>
          <a:p>
            <a:r>
              <a:rPr lang="fr-FR" dirty="0">
                <a:cs typeface="Calibri"/>
              </a:rPr>
              <a:t>Meulage (tank à bande)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On utilise </a:t>
            </a:r>
            <a:r>
              <a:rPr lang="fr-FR" b="1" dirty="0">
                <a:cs typeface="Calibri"/>
              </a:rPr>
              <a:t>un masque de protection</a:t>
            </a:r>
          </a:p>
          <a:p>
            <a:endParaRPr lang="fr-FR" dirty="0">
              <a:cs typeface="Calibri"/>
            </a:endParaRPr>
          </a:p>
          <a:p>
            <a:r>
              <a:rPr lang="fr-FR" b="1" u="sng" dirty="0">
                <a:cs typeface="Calibri"/>
              </a:rPr>
              <a:t>Lors du soudage,</a:t>
            </a:r>
            <a:r>
              <a:rPr lang="fr-FR" dirty="0">
                <a:cs typeface="Calibri"/>
              </a:rPr>
              <a:t> il est impératif d'utiliser une protection oculaire: en effet, le rayonnement produit par l'arc électrique peut causer des effets irréversibles sur la rétine.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On utilise </a:t>
            </a:r>
            <a:r>
              <a:rPr lang="fr-FR" b="1" dirty="0">
                <a:cs typeface="Calibri"/>
              </a:rPr>
              <a:t>un casque de soudage. </a:t>
            </a:r>
            <a:r>
              <a:rPr lang="fr-FR" b="1" u="sng" dirty="0">
                <a:cs typeface="Calibri"/>
              </a:rPr>
              <a:t>NE JAMAIS REGARDER UNE PERSONNE QUI SOUDE, MEME EN ETANT ELOIGNE.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Attention, lors de l'utilisation, l'écran à cristaux liquide doit se teinter en noir très rapidement. En cas de défaut, ne pas continuer l'opération de soudage et aller voir le professeur.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OCCULAIRE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D48C4E6-8A84-40FC-B527-78C47034CC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00" r="498" b="21000"/>
          <a:stretch/>
        </p:blipFill>
        <p:spPr>
          <a:xfrm>
            <a:off x="6088699" y="1359280"/>
            <a:ext cx="2729553" cy="1618488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C4D7A30-BF2B-418C-B137-CAB2E49D18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13541"/>
          <a:stretch>
            <a:fillRect/>
          </a:stretch>
        </p:blipFill>
        <p:spPr>
          <a:xfrm>
            <a:off x="6372200" y="3645024"/>
            <a:ext cx="237173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5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1204" y="1429305"/>
            <a:ext cx="5773605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/>
              <a:t>Travailler en toute sécurité</a:t>
            </a:r>
            <a:r>
              <a:rPr lang="fr-FR" dirty="0"/>
              <a:t> est important, mais le confort également est nécessaire.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Lors d'opérations spécifique (utilisation de la meuleuse, du tank a bande abrasif,… ) le</a:t>
            </a:r>
            <a:r>
              <a:rPr lang="fr-FR" b="1" dirty="0">
                <a:cs typeface="Calibri"/>
              </a:rPr>
              <a:t> port du casque est obligatoire</a:t>
            </a:r>
            <a:r>
              <a:rPr lang="fr-FR" dirty="0">
                <a:cs typeface="Calibri"/>
              </a:rPr>
              <a:t>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En cas de travail à proximité d'un poste de production, le port du casque anti bruit est fortement recommandé.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Les lésions peuvent être légère mais également, irréversibles, comme une surdité.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Ne négligez pas vos oreilles, vous n'en avez que deux !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AUDITIF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6E856AF-8ECC-44FA-AA87-17D61268B0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1813" y="3508394"/>
            <a:ext cx="2743200" cy="2743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9F4614E-53D9-4A4D-864D-21C1571E1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0424" y="1112885"/>
            <a:ext cx="2154590" cy="21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448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AUDITIF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EEE1C53-7004-4F51-AA84-A251D62EE0F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723" y="1249393"/>
            <a:ext cx="7990934" cy="52937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758888B-F6D4-473B-A813-9F63742B405C}"/>
              </a:ext>
            </a:extLst>
          </p:cNvPr>
          <p:cNvSpPr/>
          <p:nvPr/>
        </p:nvSpPr>
        <p:spPr>
          <a:xfrm>
            <a:off x="290316" y="4612392"/>
            <a:ext cx="2880731" cy="232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DAA19B-0D0E-4827-A33F-48EE39C74BC3}"/>
              </a:ext>
            </a:extLst>
          </p:cNvPr>
          <p:cNvSpPr/>
          <p:nvPr/>
        </p:nvSpPr>
        <p:spPr>
          <a:xfrm>
            <a:off x="6267992" y="4612391"/>
            <a:ext cx="2880731" cy="2327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06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PAR ECRASEMENT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22F8FF94-0DAB-4C18-8185-848DE84A7F17}"/>
              </a:ext>
            </a:extLst>
          </p:cNvPr>
          <p:cNvSpPr txBox="1"/>
          <p:nvPr/>
        </p:nvSpPr>
        <p:spPr>
          <a:xfrm>
            <a:off x="395536" y="1124744"/>
            <a:ext cx="6048672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b="1" dirty="0"/>
              <a:t>Les</a:t>
            </a:r>
            <a:r>
              <a:rPr lang="fr-FR" b="1" dirty="0">
                <a:cs typeface="Calibri"/>
              </a:rPr>
              <a:t> Machines Outils </a:t>
            </a:r>
            <a:r>
              <a:rPr lang="fr-FR" dirty="0">
                <a:cs typeface="Calibri"/>
              </a:rPr>
              <a:t>sont nécessaires dans un atelier de chaudronnerie.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Vous devez rester concentré lorsque vous utilisez :</a:t>
            </a:r>
          </a:p>
          <a:p>
            <a:r>
              <a:rPr lang="fr-FR" dirty="0">
                <a:cs typeface="Calibri"/>
              </a:rPr>
              <a:t>- la presse plieuse (horizontale ou verticale)</a:t>
            </a:r>
          </a:p>
          <a:p>
            <a:r>
              <a:rPr lang="fr-FR" dirty="0">
                <a:cs typeface="Calibri"/>
              </a:rPr>
              <a:t>- la rouleuse</a:t>
            </a:r>
          </a:p>
          <a:p>
            <a:r>
              <a:rPr lang="fr-FR" dirty="0">
                <a:cs typeface="Calibri"/>
              </a:rPr>
              <a:t>- la cintreuse de profilé</a:t>
            </a:r>
          </a:p>
          <a:p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Les risques principaux sont l'écrasement des membres lors de l'utilisation.</a:t>
            </a:r>
          </a:p>
          <a:p>
            <a:r>
              <a:rPr lang="fr-FR" dirty="0">
                <a:cs typeface="Calibri"/>
              </a:rPr>
              <a:t>Pour cela, n'utilisez pas de gants trop amples qui pourraient se prendre dans les outils</a:t>
            </a:r>
          </a:p>
          <a:p>
            <a:pPr algn="ctr"/>
            <a:r>
              <a:rPr lang="fr-FR" b="1" dirty="0">
                <a:cs typeface="Calibri"/>
              </a:rPr>
              <a:t>UN SEUL OPERATEUR PAR MACHINE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F8794B0-D062-4F44-A02F-1A4DF51B6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869160"/>
            <a:ext cx="2520280" cy="1729489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6DB7599-BC25-490E-938F-316559D926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4766556"/>
            <a:ext cx="2170243" cy="190280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143D8F41-3D45-4C7C-96E9-532B5C59E9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268760"/>
            <a:ext cx="2161052" cy="1888145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DAB2E19C-8BBA-4C61-9680-926A658C130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3429000"/>
            <a:ext cx="2424734" cy="17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761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5CE2-BD78-4636-BD89-ECBA63F8DC3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96F5D6-6695-4234-B559-065E6CC811FA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cs typeface="Calibri"/>
              </a:rPr>
              <a:t>RISQUE « CHEVELU »</a:t>
            </a:r>
          </a:p>
        </p:txBody>
      </p:sp>
      <p:sp>
        <p:nvSpPr>
          <p:cNvPr id="3" name="ZoneTexte 5">
            <a:extLst>
              <a:ext uri="{FF2B5EF4-FFF2-40B4-BE49-F238E27FC236}">
                <a16:creationId xmlns:a16="http://schemas.microsoft.com/office/drawing/2014/main" id="{22F8FF94-0DAB-4C18-8185-848DE84A7F17}"/>
              </a:ext>
            </a:extLst>
          </p:cNvPr>
          <p:cNvSpPr txBox="1"/>
          <p:nvPr/>
        </p:nvSpPr>
        <p:spPr>
          <a:xfrm>
            <a:off x="179512" y="1484784"/>
            <a:ext cx="854268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b="1" dirty="0"/>
              <a:t>Les</a:t>
            </a:r>
            <a:r>
              <a:rPr lang="fr-FR" sz="2400" b="1" dirty="0">
                <a:cs typeface="Calibri"/>
              </a:rPr>
              <a:t> Machines Outils </a:t>
            </a:r>
            <a:r>
              <a:rPr lang="fr-FR" sz="2400" dirty="0">
                <a:cs typeface="Calibri"/>
              </a:rPr>
              <a:t>sont nécessaires dans un atelier de chaudronnerie.</a:t>
            </a:r>
          </a:p>
          <a:p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Lorsqu’une pièce est en rotation (tour) ou si c’est l’outil (perceuse, tour, scie à ruban), Vous avez obligation d’avoir les cheveux attachés.</a:t>
            </a:r>
          </a:p>
          <a:p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Cela représente un risque, celui que vos</a:t>
            </a:r>
          </a:p>
          <a:p>
            <a:r>
              <a:rPr lang="fr-FR" sz="2400" dirty="0">
                <a:cs typeface="Calibri"/>
              </a:rPr>
              <a:t>cheveux s’enroulent autour le la pièce ou</a:t>
            </a:r>
          </a:p>
          <a:p>
            <a:r>
              <a:rPr lang="fr-FR" sz="2400" dirty="0">
                <a:cs typeface="Calibri"/>
              </a:rPr>
              <a:t>des outils.</a:t>
            </a:r>
          </a:p>
          <a:p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C’est également valable pour les vêtements </a:t>
            </a:r>
          </a:p>
          <a:p>
            <a:r>
              <a:rPr lang="fr-FR" sz="2400" dirty="0">
                <a:cs typeface="Calibri"/>
              </a:rPr>
              <a:t>amples (ceinture, manches,… ) </a:t>
            </a:r>
          </a:p>
        </p:txBody>
      </p:sp>
      <p:pic>
        <p:nvPicPr>
          <p:cNvPr id="1026" name="Picture 2" descr="https://www.outillage-btp.com/188088-thickbox_default/panneau-disque-cheveux-long-non-attaches-interd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748" y="3744113"/>
            <a:ext cx="2651448" cy="2651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79176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1410</Words>
  <Application>Microsoft Office PowerPoint</Application>
  <PresentationFormat>Affichage à l'écran (4:3)</PresentationFormat>
  <Paragraphs>235</Paragraphs>
  <Slides>20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LE TRAVAIL EN SECURITE DANS L’ATELIER DE CHAUDRONNERIE INDUSTRIELLE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RANGEMENT</vt:lpstr>
      <vt:lpstr>LE RANGEMENT</vt:lpstr>
      <vt:lpstr>Gestion du nettoyage</vt:lpstr>
      <vt:lpstr>Les Equipements de Protection Individuelle</vt:lpstr>
      <vt:lpstr>Les Equipements de Protection Individuelle</vt:lpstr>
      <vt:lpstr>Les Equipements de Protection Individuelle</vt:lpstr>
      <vt:lpstr>LE SAVOIR ETRE</vt:lpstr>
      <vt:lpstr>Les règles de sécurité.</vt:lpstr>
      <vt:lpstr>Opération de meulage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de connaissances</dc:title>
  <dc:creator>Christophe</dc:creator>
  <cp:lastModifiedBy>christophe.tomczak</cp:lastModifiedBy>
  <cp:revision>322</cp:revision>
  <dcterms:created xsi:type="dcterms:W3CDTF">2016-11-29T22:22:07Z</dcterms:created>
  <dcterms:modified xsi:type="dcterms:W3CDTF">2025-12-06T22:39:21Z</dcterms:modified>
</cp:coreProperties>
</file>